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863" r:id="rId2"/>
    <p:sldId id="865" r:id="rId3"/>
    <p:sldId id="384" r:id="rId4"/>
    <p:sldId id="895" r:id="rId5"/>
    <p:sldId id="879" r:id="rId6"/>
    <p:sldId id="880" r:id="rId7"/>
    <p:sldId id="882" r:id="rId8"/>
    <p:sldId id="900" r:id="rId9"/>
    <p:sldId id="884" r:id="rId10"/>
    <p:sldId id="885" r:id="rId11"/>
    <p:sldId id="901" r:id="rId12"/>
    <p:sldId id="886" r:id="rId13"/>
    <p:sldId id="893" r:id="rId14"/>
    <p:sldId id="888" r:id="rId15"/>
    <p:sldId id="892" r:id="rId16"/>
    <p:sldId id="896" r:id="rId17"/>
    <p:sldId id="897" r:id="rId18"/>
    <p:sldId id="874" r:id="rId19"/>
    <p:sldId id="898" r:id="rId20"/>
    <p:sldId id="877" r:id="rId21"/>
    <p:sldId id="902" r:id="rId22"/>
  </p:sldIdLst>
  <p:sldSz cx="9144000" cy="6858000" type="screen4x3"/>
  <p:notesSz cx="6805613" cy="9944100"/>
  <p:defaultTextStyle>
    <a:defPPr>
      <a:defRPr lang="de-DE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18">
          <p15:clr>
            <a:srgbClr val="A4A3A4"/>
          </p15:clr>
        </p15:guide>
        <p15:guide id="2" pos="5593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ehms, Michaela" initials="GM" lastIdx="28" clrIdx="0">
    <p:extLst>
      <p:ext uri="{19B8F6BF-5375-455C-9EA6-DF929625EA0E}">
        <p15:presenceInfo xmlns:p15="http://schemas.microsoft.com/office/powerpoint/2012/main" userId="S-1-5-21-1329603788-557009646-945835055-614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CB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EBBBCC-DAD2-459C-BE2E-F6DE35CF9A28}" styleName="Dunkle Formatvorlage 2 - Akzent 3/Akz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49" autoAdjust="0"/>
    <p:restoredTop sz="74181" autoAdjust="0"/>
  </p:normalViewPr>
  <p:slideViewPr>
    <p:cSldViewPr snapToGrid="0" snapToObjects="1">
      <p:cViewPr varScale="1">
        <p:scale>
          <a:sx n="53" d="100"/>
          <a:sy n="53" d="100"/>
        </p:scale>
        <p:origin x="1500" y="40"/>
      </p:cViewPr>
      <p:guideLst>
        <p:guide orient="horz" pos="2818"/>
        <p:guide pos="559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-105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>
            <a:extLst>
              <a:ext uri="{FF2B5EF4-FFF2-40B4-BE49-F238E27FC236}">
                <a16:creationId xmlns="" xmlns:a16="http://schemas.microsoft.com/office/drawing/2014/main" id="{C7B9ED86-DD16-934F-81FD-10CFDF3F260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8412" cy="496968"/>
          </a:xfrm>
          <a:prstGeom prst="rect">
            <a:avLst/>
          </a:prstGeom>
        </p:spPr>
        <p:txBody>
          <a:bodyPr vert="horz" lIns="91403" tIns="45701" rIns="91403" bIns="45701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="" xmlns:a16="http://schemas.microsoft.com/office/drawing/2014/main" id="{A06EBEF9-0C98-2D4E-8F9A-2B4FBD88D68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5615" y="0"/>
            <a:ext cx="2948411" cy="496968"/>
          </a:xfrm>
          <a:prstGeom prst="rect">
            <a:avLst/>
          </a:prstGeom>
        </p:spPr>
        <p:txBody>
          <a:bodyPr vert="horz" wrap="square" lIns="91403" tIns="45701" rIns="91403" bIns="45701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fld id="{190ACC96-2609-9545-9EA3-2607C33F3923}" type="datetimeFigureOut">
              <a:rPr lang="de-DE" altLang="de-DE"/>
              <a:pPr/>
              <a:t>26.11.2019</a:t>
            </a:fld>
            <a:endParaRPr lang="de-DE" alt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="" xmlns:a16="http://schemas.microsoft.com/office/drawing/2014/main" id="{F5B24018-35AF-7548-938D-0643B88C6A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45545"/>
            <a:ext cx="2948412" cy="496967"/>
          </a:xfrm>
          <a:prstGeom prst="rect">
            <a:avLst/>
          </a:prstGeom>
        </p:spPr>
        <p:txBody>
          <a:bodyPr vert="horz" lIns="91403" tIns="45701" rIns="91403" bIns="45701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="" xmlns:a16="http://schemas.microsoft.com/office/drawing/2014/main" id="{305B3E1B-FD5B-354A-B209-AAFF8EDDC90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5615" y="9445545"/>
            <a:ext cx="2948411" cy="496967"/>
          </a:xfrm>
          <a:prstGeom prst="rect">
            <a:avLst/>
          </a:prstGeom>
        </p:spPr>
        <p:txBody>
          <a:bodyPr vert="horz" wrap="square" lIns="91403" tIns="45701" rIns="91403" bIns="45701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fld id="{514E4181-D053-6142-A53E-46FC74590BDE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87492195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>
            <a:extLst>
              <a:ext uri="{FF2B5EF4-FFF2-40B4-BE49-F238E27FC236}">
                <a16:creationId xmlns="" xmlns:a16="http://schemas.microsoft.com/office/drawing/2014/main" id="{EC6E1C04-E183-DF4A-AC55-0DB3061A098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8412" cy="496968"/>
          </a:xfrm>
          <a:prstGeom prst="rect">
            <a:avLst/>
          </a:prstGeom>
        </p:spPr>
        <p:txBody>
          <a:bodyPr vert="horz" lIns="91403" tIns="45701" rIns="91403" bIns="45701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="" xmlns:a16="http://schemas.microsoft.com/office/drawing/2014/main" id="{858B4D98-E3DB-7447-8F3B-7CBC42E86BA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55615" y="0"/>
            <a:ext cx="2948411" cy="496968"/>
          </a:xfrm>
          <a:prstGeom prst="rect">
            <a:avLst/>
          </a:prstGeom>
        </p:spPr>
        <p:txBody>
          <a:bodyPr vert="horz" wrap="square" lIns="91403" tIns="45701" rIns="91403" bIns="45701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fld id="{C069416C-CB2E-D844-A05C-E2A706C3F71B}" type="datetimeFigureOut">
              <a:rPr lang="de-DE" altLang="de-DE"/>
              <a:pPr/>
              <a:t>26.11.2019</a:t>
            </a:fld>
            <a:endParaRPr lang="de-DE" altLang="de-DE"/>
          </a:p>
        </p:txBody>
      </p:sp>
      <p:sp>
        <p:nvSpPr>
          <p:cNvPr id="4" name="Folienbildplatzhalter 3">
            <a:extLst>
              <a:ext uri="{FF2B5EF4-FFF2-40B4-BE49-F238E27FC236}">
                <a16:creationId xmlns="" xmlns:a16="http://schemas.microsoft.com/office/drawing/2014/main" id="{74CD2B70-4B3D-2D4B-9FD3-8C225E220BA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6125"/>
            <a:ext cx="4970463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03" tIns="45701" rIns="91403" bIns="45701" rtlCol="0" anchor="ctr"/>
          <a:lstStyle/>
          <a:p>
            <a:pPr lvl="0"/>
            <a:endParaRPr lang="de-DE" noProof="0" dirty="0"/>
          </a:p>
        </p:txBody>
      </p:sp>
      <p:sp>
        <p:nvSpPr>
          <p:cNvPr id="5" name="Notizenplatzhalter 4">
            <a:extLst>
              <a:ext uri="{FF2B5EF4-FFF2-40B4-BE49-F238E27FC236}">
                <a16:creationId xmlns="" xmlns:a16="http://schemas.microsoft.com/office/drawing/2014/main" id="{EBF6F8EB-574F-4848-B5E0-A9CB19A803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0404" y="4723568"/>
            <a:ext cx="5444807" cy="4474289"/>
          </a:xfrm>
          <a:prstGeom prst="rect">
            <a:avLst/>
          </a:prstGeom>
        </p:spPr>
        <p:txBody>
          <a:bodyPr vert="horz" wrap="square" lIns="91403" tIns="45701" rIns="91403" bIns="4570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Mastertextformat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="" xmlns:a16="http://schemas.microsoft.com/office/drawing/2014/main" id="{4F9E0FD7-E2BC-5E4D-841D-9E5B513D8E0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45545"/>
            <a:ext cx="2948412" cy="496967"/>
          </a:xfrm>
          <a:prstGeom prst="rect">
            <a:avLst/>
          </a:prstGeom>
        </p:spPr>
        <p:txBody>
          <a:bodyPr vert="horz" lIns="91403" tIns="45701" rIns="91403" bIns="45701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="" xmlns:a16="http://schemas.microsoft.com/office/drawing/2014/main" id="{AAEAB09E-9286-6B45-B9D4-CFFE67855F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55615" y="9445545"/>
            <a:ext cx="2948411" cy="496967"/>
          </a:xfrm>
          <a:prstGeom prst="rect">
            <a:avLst/>
          </a:prstGeom>
        </p:spPr>
        <p:txBody>
          <a:bodyPr vert="horz" wrap="square" lIns="91403" tIns="45701" rIns="91403" bIns="45701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fld id="{8D7BDF17-DE16-4347-BE41-533CD954F52F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98203641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MS PGothic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MS PGothic" charset="0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MS PGothic" charset="0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MS PGothic" charset="0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MS PGothic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Folienbildplatzhalter 1">
            <a:extLst>
              <a:ext uri="{FF2B5EF4-FFF2-40B4-BE49-F238E27FC236}">
                <a16:creationId xmlns="" xmlns:a16="http://schemas.microsoft.com/office/drawing/2014/main" id="{BAFF8E3C-4D8B-3647-BED3-D46F7850B3D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8" name="Notizenplatzhalter 2">
            <a:extLst>
              <a:ext uri="{FF2B5EF4-FFF2-40B4-BE49-F238E27FC236}">
                <a16:creationId xmlns="" xmlns:a16="http://schemas.microsoft.com/office/drawing/2014/main" id="{FB38612F-5A30-7443-8697-811FC94C105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de-DE" altLang="de-DE" dirty="0" smtClean="0"/>
              <a:t>Der</a:t>
            </a:r>
            <a:r>
              <a:rPr lang="de-DE" altLang="de-DE" baseline="0" dirty="0" smtClean="0"/>
              <a:t> Verbraucher hatte zu wenige Informationen um sich zu entscheiden, die Qualität hat sich nicht entsprechend den Stärken und Schwächen der Einrichtung abgebildet</a:t>
            </a:r>
            <a:endParaRPr lang="de-DE" altLang="de-DE" dirty="0"/>
          </a:p>
        </p:txBody>
      </p:sp>
      <p:sp>
        <p:nvSpPr>
          <p:cNvPr id="19459" name="Foliennummernplatzhalter 3">
            <a:extLst>
              <a:ext uri="{FF2B5EF4-FFF2-40B4-BE49-F238E27FC236}">
                <a16:creationId xmlns="" xmlns:a16="http://schemas.microsoft.com/office/drawing/2014/main" id="{83A58820-A43E-3243-AA80-F85B8E5F04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650" indent="-28563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2539" indent="-228508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599556" indent="-228508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6571" indent="-228508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3587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0603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7619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4634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6AED4A27-DDA4-294C-9A82-B69E995DA977}" type="slidenum">
              <a:rPr lang="de-DE" altLang="de-DE" sz="1200">
                <a:latin typeface="Calibri" panose="020F0502020204030204" pitchFamily="34" charset="0"/>
              </a:rPr>
              <a:pPr/>
              <a:t>2</a:t>
            </a:fld>
            <a:endParaRPr lang="de-DE" altLang="de-DE" sz="12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88295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Folienbildplatzhalter 1">
            <a:extLst>
              <a:ext uri="{FF2B5EF4-FFF2-40B4-BE49-F238E27FC236}">
                <a16:creationId xmlns="" xmlns:a16="http://schemas.microsoft.com/office/drawing/2014/main" id="{BAFF8E3C-4D8B-3647-BED3-D46F7850B3D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8" name="Notizenplatzhalter 2">
            <a:extLst>
              <a:ext uri="{FF2B5EF4-FFF2-40B4-BE49-F238E27FC236}">
                <a16:creationId xmlns="" xmlns:a16="http://schemas.microsoft.com/office/drawing/2014/main" id="{FB38612F-5A30-7443-8697-811FC94C105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altLang="de-DE"/>
          </a:p>
        </p:txBody>
      </p:sp>
      <p:sp>
        <p:nvSpPr>
          <p:cNvPr id="19459" name="Foliennummernplatzhalter 3">
            <a:extLst>
              <a:ext uri="{FF2B5EF4-FFF2-40B4-BE49-F238E27FC236}">
                <a16:creationId xmlns="" xmlns:a16="http://schemas.microsoft.com/office/drawing/2014/main" id="{83A58820-A43E-3243-AA80-F85B8E5F04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650" indent="-28563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2539" indent="-228508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599556" indent="-228508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6571" indent="-228508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3587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0603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7619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4634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6AED4A27-DDA4-294C-9A82-B69E995DA977}" type="slidenum">
              <a:rPr lang="de-DE" altLang="de-DE" sz="1200">
                <a:latin typeface="Calibri" panose="020F0502020204030204" pitchFamily="34" charset="0"/>
              </a:rPr>
              <a:pPr/>
              <a:t>3</a:t>
            </a:fld>
            <a:endParaRPr lang="de-DE" altLang="de-DE" sz="12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13285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Folienbildplatzhalter 1">
            <a:extLst>
              <a:ext uri="{FF2B5EF4-FFF2-40B4-BE49-F238E27FC236}">
                <a16:creationId xmlns="" xmlns:a16="http://schemas.microsoft.com/office/drawing/2014/main" id="{BAFF8E3C-4D8B-3647-BED3-D46F7850B3D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8" name="Notizenplatzhalter 2">
            <a:extLst>
              <a:ext uri="{FF2B5EF4-FFF2-40B4-BE49-F238E27FC236}">
                <a16:creationId xmlns="" xmlns:a16="http://schemas.microsoft.com/office/drawing/2014/main" id="{FB38612F-5A30-7443-8697-811FC94C105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altLang="de-DE"/>
          </a:p>
        </p:txBody>
      </p:sp>
      <p:sp>
        <p:nvSpPr>
          <p:cNvPr id="19459" name="Foliennummernplatzhalter 3">
            <a:extLst>
              <a:ext uri="{FF2B5EF4-FFF2-40B4-BE49-F238E27FC236}">
                <a16:creationId xmlns="" xmlns:a16="http://schemas.microsoft.com/office/drawing/2014/main" id="{83A58820-A43E-3243-AA80-F85B8E5F04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650" indent="-28563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2539" indent="-228508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599556" indent="-228508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6571" indent="-228508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3587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0603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7619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4634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6AED4A27-DDA4-294C-9A82-B69E995DA977}" type="slidenum">
              <a:rPr lang="de-DE" altLang="de-DE" sz="1200">
                <a:latin typeface="Calibri" panose="020F0502020204030204" pitchFamily="34" charset="0"/>
              </a:rPr>
              <a:pPr/>
              <a:t>5</a:t>
            </a:fld>
            <a:endParaRPr lang="de-DE" altLang="de-DE" sz="12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48678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lvl="1">
              <a:lnSpc>
                <a:spcPct val="107000"/>
              </a:lnSpc>
            </a:pPr>
            <a:endParaRPr lang="de-DE" altLang="de-DE" sz="1800" dirty="0"/>
          </a:p>
          <a:p>
            <a:pPr lvl="1">
              <a:lnSpc>
                <a:spcPct val="107000"/>
              </a:lnSpc>
            </a:pPr>
            <a:endParaRPr lang="de-DE" altLang="de-DE" sz="1800" dirty="0"/>
          </a:p>
          <a:p>
            <a:endParaRPr lang="de-DE" altLang="de-DE" dirty="0"/>
          </a:p>
          <a:p>
            <a:endParaRPr lang="de-DE" altLang="de-DE" dirty="0"/>
          </a:p>
          <a:p>
            <a:pPr eaLnBrk="1" hangingPunct="1">
              <a:spcBef>
                <a:spcPct val="0"/>
              </a:spcBef>
            </a:pPr>
            <a:endParaRPr lang="de-DE" altLang="de-DE" dirty="0"/>
          </a:p>
        </p:txBody>
      </p:sp>
      <p:sp>
        <p:nvSpPr>
          <p:cNvPr id="24580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650" indent="-28563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2539" indent="-22850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599556" indent="-22850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6571" indent="-22850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3587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0603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7619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4634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0C93524-6EF9-4DA0-8177-212FE1D4F8FB}" type="slidenum">
              <a:rPr lang="de-DE" altLang="de-DE">
                <a:latin typeface="Calibri" panose="020F0502020204030204" pitchFamily="34" charset="0"/>
              </a:rPr>
              <a:pPr eaLnBrk="1" hangingPunct="1"/>
              <a:t>6</a:t>
            </a:fld>
            <a:endParaRPr lang="de-DE" altLang="de-DE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9117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BDF17-DE16-4347-BE41-533CD954F52F}" type="slidenum">
              <a:rPr lang="de-DE" altLang="de-DE" smtClean="0"/>
              <a:pPr/>
              <a:t>7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523739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de-DE" dirty="0"/>
          </a:p>
        </p:txBody>
      </p:sp>
      <p:sp>
        <p:nvSpPr>
          <p:cNvPr id="25604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650" indent="-28563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2539" indent="-22850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599556" indent="-22850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6571" indent="-22850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3587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0603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7619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4634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8419CBC-38F2-4718-A7E6-26019DBBB1B3}" type="slidenum">
              <a:rPr lang="de-DE" altLang="de-DE">
                <a:latin typeface="Calibri" panose="020F0502020204030204" pitchFamily="34" charset="0"/>
              </a:rPr>
              <a:pPr eaLnBrk="1" hangingPunct="1"/>
              <a:t>9</a:t>
            </a:fld>
            <a:endParaRPr lang="de-DE" altLang="de-DE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4371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de-DE" dirty="0"/>
          </a:p>
        </p:txBody>
      </p:sp>
      <p:sp>
        <p:nvSpPr>
          <p:cNvPr id="25604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650" indent="-28563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2539" indent="-22850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599556" indent="-22850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6571" indent="-22850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3587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0603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7619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4634" indent="-228508" defTabSz="45701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097D0F5-8316-4146-BB89-B05883DF5105}" type="slidenum">
              <a:rPr lang="de-DE" altLang="de-DE">
                <a:latin typeface="Calibri" panose="020F0502020204030204" pitchFamily="34" charset="0"/>
              </a:rPr>
              <a:pPr eaLnBrk="1" hangingPunct="1"/>
              <a:t>10</a:t>
            </a:fld>
            <a:endParaRPr lang="de-DE" altLang="de-DE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1084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 smtClean="0"/>
              <a:t>Jede Einrichtung muss umfangreiche Informationen für das Webportal angeben, zum Beispiel…</a:t>
            </a:r>
          </a:p>
          <a:p>
            <a:pPr marL="0" indent="0">
              <a:buNone/>
            </a:pPr>
            <a:endParaRPr lang="de-DE" dirty="0" smtClean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de-DE" dirty="0" smtClean="0"/>
              <a:t>Angaben zur Erreichbarkeit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de-DE" dirty="0" smtClean="0"/>
              <a:t>zur Anbindung an das Quartier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de-DE" dirty="0" smtClean="0"/>
              <a:t>zu Kontakten im sozialen Umfeld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de-DE" dirty="0" smtClean="0"/>
              <a:t>zu Versorgungsschwerpunkten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de-DE" dirty="0" smtClean="0"/>
              <a:t>zur Personalausstattung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de-DE" dirty="0" smtClean="0"/>
              <a:t>zu Betreuungsangeboten und religiösen Angeboten 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de-DE" dirty="0" smtClean="0"/>
              <a:t>zur Einbeziehung von Angehörigen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BDF17-DE16-4347-BE41-533CD954F52F}" type="slidenum">
              <a:rPr lang="de-DE" altLang="de-DE" smtClean="0"/>
              <a:pPr/>
              <a:t>19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9736785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BDF17-DE16-4347-BE41-533CD954F52F}" type="slidenum">
              <a:rPr lang="de-DE" altLang="de-DE" smtClean="0"/>
              <a:pPr/>
              <a:t>20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9342884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="" xmlns:a16="http://schemas.microsoft.com/office/drawing/2014/main" id="{54B04344-4407-2F4D-BDE8-D79FB0602BAE}"/>
              </a:ext>
            </a:extLst>
          </p:cNvPr>
          <p:cNvSpPr/>
          <p:nvPr userDrawn="1"/>
        </p:nvSpPr>
        <p:spPr>
          <a:xfrm>
            <a:off x="0" y="5443538"/>
            <a:ext cx="9144000" cy="3651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/>
              <a:t> 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="" xmlns:a16="http://schemas.microsoft.com/office/drawing/2014/main" id="{8F311A67-428C-AD4B-BC9A-DB4D23824DCF}"/>
              </a:ext>
            </a:extLst>
          </p:cNvPr>
          <p:cNvSpPr/>
          <p:nvPr userDrawn="1"/>
        </p:nvSpPr>
        <p:spPr>
          <a:xfrm>
            <a:off x="0" y="5478463"/>
            <a:ext cx="9144000" cy="137953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de-DE" dirty="0"/>
          </a:p>
        </p:txBody>
      </p:sp>
      <p:grpSp>
        <p:nvGrpSpPr>
          <p:cNvPr id="9" name="Gruppierung 9">
            <a:extLst>
              <a:ext uri="{FF2B5EF4-FFF2-40B4-BE49-F238E27FC236}">
                <a16:creationId xmlns="" xmlns:a16="http://schemas.microsoft.com/office/drawing/2014/main" id="{E2F4C654-1E60-354E-A40E-0ED18BD86B69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360363" y="203200"/>
            <a:ext cx="998537" cy="1943100"/>
            <a:chOff x="360000" y="203200"/>
            <a:chExt cx="998900" cy="1943100"/>
          </a:xfrm>
        </p:grpSpPr>
        <p:cxnSp>
          <p:nvCxnSpPr>
            <p:cNvPr id="10" name="Gerade Verbindung 14">
              <a:extLst>
                <a:ext uri="{FF2B5EF4-FFF2-40B4-BE49-F238E27FC236}">
                  <a16:creationId xmlns="" xmlns:a16="http://schemas.microsoft.com/office/drawing/2014/main" id="{2863D4F9-9BE3-3446-B17B-12E6BCAC0393}"/>
                </a:ext>
              </a:extLst>
            </p:cNvPr>
            <p:cNvCxnSpPr/>
            <p:nvPr userDrawn="1"/>
          </p:nvCxnSpPr>
          <p:spPr>
            <a:xfrm>
              <a:off x="360000" y="203200"/>
              <a:ext cx="998900" cy="0"/>
            </a:xfrm>
            <a:prstGeom prst="line">
              <a:avLst/>
            </a:prstGeom>
            <a:ln w="12700" cap="rnd"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Gerade Verbindung 15">
              <a:extLst>
                <a:ext uri="{FF2B5EF4-FFF2-40B4-BE49-F238E27FC236}">
                  <a16:creationId xmlns="" xmlns:a16="http://schemas.microsoft.com/office/drawing/2014/main" id="{286EB2D5-30B2-1642-85EC-F6C3623627F3}"/>
                </a:ext>
              </a:extLst>
            </p:cNvPr>
            <p:cNvCxnSpPr/>
            <p:nvPr userDrawn="1"/>
          </p:nvCxnSpPr>
          <p:spPr>
            <a:xfrm>
              <a:off x="360000" y="422275"/>
              <a:ext cx="998900" cy="0"/>
            </a:xfrm>
            <a:prstGeom prst="line">
              <a:avLst/>
            </a:prstGeom>
            <a:ln w="12700" cap="rnd"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Gerade Verbindung 16">
              <a:extLst>
                <a:ext uri="{FF2B5EF4-FFF2-40B4-BE49-F238E27FC236}">
                  <a16:creationId xmlns="" xmlns:a16="http://schemas.microsoft.com/office/drawing/2014/main" id="{64EA10C9-8F81-0740-89A5-F63485D61933}"/>
                </a:ext>
              </a:extLst>
            </p:cNvPr>
            <p:cNvCxnSpPr/>
            <p:nvPr userDrawn="1"/>
          </p:nvCxnSpPr>
          <p:spPr>
            <a:xfrm>
              <a:off x="360000" y="638175"/>
              <a:ext cx="998900" cy="0"/>
            </a:xfrm>
            <a:prstGeom prst="line">
              <a:avLst/>
            </a:prstGeom>
            <a:ln w="12700" cap="rnd"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 Verbindung 17">
              <a:extLst>
                <a:ext uri="{FF2B5EF4-FFF2-40B4-BE49-F238E27FC236}">
                  <a16:creationId xmlns="" xmlns:a16="http://schemas.microsoft.com/office/drawing/2014/main" id="{9C01CDAA-930B-CB48-A030-78BD7DC25151}"/>
                </a:ext>
              </a:extLst>
            </p:cNvPr>
            <p:cNvCxnSpPr/>
            <p:nvPr userDrawn="1"/>
          </p:nvCxnSpPr>
          <p:spPr>
            <a:xfrm>
              <a:off x="360000" y="854075"/>
              <a:ext cx="998900" cy="0"/>
            </a:xfrm>
            <a:prstGeom prst="line">
              <a:avLst/>
            </a:prstGeom>
            <a:ln w="12700" cap="rnd"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Gerade Verbindung 18">
              <a:extLst>
                <a:ext uri="{FF2B5EF4-FFF2-40B4-BE49-F238E27FC236}">
                  <a16:creationId xmlns="" xmlns:a16="http://schemas.microsoft.com/office/drawing/2014/main" id="{10F01BDE-B81B-564E-A7F5-D9BA4BD6DD12}"/>
                </a:ext>
              </a:extLst>
            </p:cNvPr>
            <p:cNvCxnSpPr/>
            <p:nvPr userDrawn="1"/>
          </p:nvCxnSpPr>
          <p:spPr>
            <a:xfrm>
              <a:off x="360000" y="1069975"/>
              <a:ext cx="998900" cy="0"/>
            </a:xfrm>
            <a:prstGeom prst="line">
              <a:avLst/>
            </a:prstGeom>
            <a:ln w="12700" cap="rnd"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 Verbindung 19">
              <a:extLst>
                <a:ext uri="{FF2B5EF4-FFF2-40B4-BE49-F238E27FC236}">
                  <a16:creationId xmlns="" xmlns:a16="http://schemas.microsoft.com/office/drawing/2014/main" id="{CFFA26F7-F4E9-A642-8702-E211EAE08690}"/>
                </a:ext>
              </a:extLst>
            </p:cNvPr>
            <p:cNvCxnSpPr/>
            <p:nvPr userDrawn="1"/>
          </p:nvCxnSpPr>
          <p:spPr>
            <a:xfrm>
              <a:off x="360000" y="1285875"/>
              <a:ext cx="998900" cy="0"/>
            </a:xfrm>
            <a:prstGeom prst="line">
              <a:avLst/>
            </a:prstGeom>
            <a:ln w="12700" cap="rnd"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Gerade Verbindung 20">
              <a:extLst>
                <a:ext uri="{FF2B5EF4-FFF2-40B4-BE49-F238E27FC236}">
                  <a16:creationId xmlns="" xmlns:a16="http://schemas.microsoft.com/office/drawing/2014/main" id="{A2E70C82-D44E-8445-966D-7FC4A2F52B0E}"/>
                </a:ext>
              </a:extLst>
            </p:cNvPr>
            <p:cNvCxnSpPr/>
            <p:nvPr userDrawn="1"/>
          </p:nvCxnSpPr>
          <p:spPr>
            <a:xfrm>
              <a:off x="360000" y="1498600"/>
              <a:ext cx="998900" cy="0"/>
            </a:xfrm>
            <a:prstGeom prst="line">
              <a:avLst/>
            </a:prstGeom>
            <a:ln w="12700" cap="rnd"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Gerade Verbindung 21">
              <a:extLst>
                <a:ext uri="{FF2B5EF4-FFF2-40B4-BE49-F238E27FC236}">
                  <a16:creationId xmlns="" xmlns:a16="http://schemas.microsoft.com/office/drawing/2014/main" id="{EEE5470E-D723-DC4B-B1BD-258E85FBAD4E}"/>
                </a:ext>
              </a:extLst>
            </p:cNvPr>
            <p:cNvCxnSpPr/>
            <p:nvPr userDrawn="1"/>
          </p:nvCxnSpPr>
          <p:spPr>
            <a:xfrm>
              <a:off x="360000" y="1714500"/>
              <a:ext cx="998900" cy="0"/>
            </a:xfrm>
            <a:prstGeom prst="line">
              <a:avLst/>
            </a:prstGeom>
            <a:ln w="12700" cap="rnd"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Gerade Verbindung 22">
              <a:extLst>
                <a:ext uri="{FF2B5EF4-FFF2-40B4-BE49-F238E27FC236}">
                  <a16:creationId xmlns="" xmlns:a16="http://schemas.microsoft.com/office/drawing/2014/main" id="{6B2A818E-7FBC-5841-9442-627EEC26F8B3}"/>
                </a:ext>
              </a:extLst>
            </p:cNvPr>
            <p:cNvCxnSpPr/>
            <p:nvPr userDrawn="1"/>
          </p:nvCxnSpPr>
          <p:spPr>
            <a:xfrm>
              <a:off x="360000" y="1930400"/>
              <a:ext cx="998900" cy="0"/>
            </a:xfrm>
            <a:prstGeom prst="line">
              <a:avLst/>
            </a:prstGeom>
            <a:ln w="12700" cap="rnd"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Gerade Verbindung 23">
              <a:extLst>
                <a:ext uri="{FF2B5EF4-FFF2-40B4-BE49-F238E27FC236}">
                  <a16:creationId xmlns="" xmlns:a16="http://schemas.microsoft.com/office/drawing/2014/main" id="{6B3CF608-B8DD-B34C-99DE-348DB994872E}"/>
                </a:ext>
              </a:extLst>
            </p:cNvPr>
            <p:cNvCxnSpPr/>
            <p:nvPr userDrawn="1"/>
          </p:nvCxnSpPr>
          <p:spPr>
            <a:xfrm>
              <a:off x="360000" y="2146300"/>
              <a:ext cx="998900" cy="0"/>
            </a:xfrm>
            <a:prstGeom prst="line">
              <a:avLst/>
            </a:prstGeom>
            <a:ln w="12700" cap="rnd"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Bildplatzhalter 5"/>
          <p:cNvSpPr>
            <a:spLocks noGrp="1"/>
          </p:cNvSpPr>
          <p:nvPr>
            <p:ph type="pic" sz="quarter" idx="11"/>
          </p:nvPr>
        </p:nvSpPr>
        <p:spPr>
          <a:xfrm>
            <a:off x="1" y="0"/>
            <a:ext cx="9144000" cy="5443538"/>
          </a:xfrm>
          <a:prstGeom prst="rect">
            <a:avLst/>
          </a:prstGeom>
          <a:solidFill>
            <a:schemeClr val="accent2"/>
          </a:solidFill>
        </p:spPr>
        <p:txBody>
          <a:bodyPr rtlCol="0">
            <a:noAutofit/>
          </a:bodyPr>
          <a:lstStyle/>
          <a:p>
            <a:pPr lvl="0"/>
            <a:r>
              <a:rPr lang="de-DE" noProof="0" dirty="0"/>
              <a:t>Bild auf Platzhalter ziehen oder durch Klicken auf Symbol hinzufügen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60000" y="3708000"/>
            <a:ext cx="8063096" cy="1166331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ts val="2800"/>
              </a:lnSpc>
              <a:buNone/>
              <a:defRPr sz="2600" b="1" baseline="0">
                <a:solidFill>
                  <a:schemeClr val="accent6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/>
              <a:t>Master-Untertitelformat bearbeiten</a:t>
            </a: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60000" y="2520000"/>
            <a:ext cx="8062846" cy="1091715"/>
          </a:xfrm>
          <a:prstGeom prst="rect">
            <a:avLst/>
          </a:prstGeo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ts val="37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cap="none" spc="0" normalizeH="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0"/>
          </p:nvPr>
        </p:nvSpPr>
        <p:spPr>
          <a:xfrm>
            <a:off x="360363" y="4873625"/>
            <a:ext cx="4354512" cy="393700"/>
          </a:xfrm>
          <a:prstGeom prst="rect">
            <a:avLst/>
          </a:prstGeom>
        </p:spPr>
        <p:txBody>
          <a:bodyPr/>
          <a:lstStyle>
            <a:lvl4pPr>
              <a:defRPr>
                <a:solidFill>
                  <a:srgbClr val="FFFFFF"/>
                </a:solidFill>
              </a:defRPr>
            </a:lvl4pPr>
          </a:lstStyle>
          <a:p>
            <a:pPr lvl="0"/>
            <a:r>
              <a:rPr lang="de-DE"/>
              <a:t>Textmasterformate durch Klicken bearbeiten</a:t>
            </a:r>
          </a:p>
        </p:txBody>
      </p:sp>
      <p:pic>
        <p:nvPicPr>
          <p:cNvPr id="22" name="Bild 22" descr="MDK_NRH_LOGO_3Z_WEB_RGB_NEG.png">
            <a:extLst>
              <a:ext uri="{FF2B5EF4-FFF2-40B4-BE49-F238E27FC236}">
                <a16:creationId xmlns="" xmlns:a16="http://schemas.microsoft.com/office/drawing/2014/main" id="{53C81343-8EAE-A44A-973D-74EFC3FA0DF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120" y="5509474"/>
            <a:ext cx="4082529" cy="126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131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="" xmlns:a16="http://schemas.microsoft.com/office/drawing/2014/main" id="{D36830DF-A133-D740-986B-C1EE9E66D1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768"/>
            <a:ext cx="9144000" cy="713232"/>
          </a:xfrm>
          <a:prstGeom prst="rect">
            <a:avLst/>
          </a:prstGeom>
        </p:spPr>
      </p:pic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7F2D0EA8-937A-254A-B681-7F118C282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Mittwoch, 27. November 2019</a:t>
            </a:r>
            <a:endParaRPr lang="de-DE" dirty="0"/>
          </a:p>
        </p:txBody>
      </p:sp>
      <p:sp>
        <p:nvSpPr>
          <p:cNvPr id="5" name="Fußzeilenplatzhalter 5">
            <a:extLst>
              <a:ext uri="{FF2B5EF4-FFF2-40B4-BE49-F238E27FC236}">
                <a16:creationId xmlns="" xmlns:a16="http://schemas.microsoft.com/office/drawing/2014/main" id="{9BAE940D-2159-3048-82B1-47766CEF6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Themenblock </a:t>
            </a:r>
            <a:endParaRPr lang="de-DE" altLang="de-DE" dirty="0"/>
          </a:p>
        </p:txBody>
      </p:sp>
      <p:sp>
        <p:nvSpPr>
          <p:cNvPr id="6" name="Foliennummernplatzhalter 8">
            <a:extLst>
              <a:ext uri="{FF2B5EF4-FFF2-40B4-BE49-F238E27FC236}">
                <a16:creationId xmlns="" xmlns:a16="http://schemas.microsoft.com/office/drawing/2014/main" id="{537E5750-2746-C546-93FE-36848FD16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F8579459-9622-B24E-8138-CEF0B6E0F728}" type="slidenum">
              <a:rPr lang="de-DE" altLang="de-DE"/>
              <a:pPr/>
              <a:t>‹Nr.›</a:t>
            </a:fld>
            <a:endParaRPr lang="de-DE" altLang="de-DE"/>
          </a:p>
        </p:txBody>
      </p:sp>
      <p:sp>
        <p:nvSpPr>
          <p:cNvPr id="10" name="Titelplatzhalter 1">
            <a:extLst>
              <a:ext uri="{FF2B5EF4-FFF2-40B4-BE49-F238E27FC236}">
                <a16:creationId xmlns="" xmlns:a16="http://schemas.microsoft.com/office/drawing/2014/main" id="{B45FF8DB-8108-C140-9748-7212921F6F9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60363" y="361129"/>
            <a:ext cx="8424862" cy="884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Mastertitelformat bearbeiten</a:t>
            </a:r>
          </a:p>
        </p:txBody>
      </p:sp>
      <p:sp>
        <p:nvSpPr>
          <p:cNvPr id="12" name="Titelplatzhalter 1">
            <a:extLst>
              <a:ext uri="{FF2B5EF4-FFF2-40B4-BE49-F238E27FC236}">
                <a16:creationId xmlns="" xmlns:a16="http://schemas.microsoft.com/office/drawing/2014/main" id="{CBCD00B2-19C0-3E4A-BE3A-C334458603A6}"/>
              </a:ext>
            </a:extLst>
          </p:cNvPr>
          <p:cNvSpPr txBox="1">
            <a:spLocks/>
          </p:cNvSpPr>
          <p:nvPr userDrawn="1"/>
        </p:nvSpPr>
        <p:spPr bwMode="auto">
          <a:xfrm>
            <a:off x="360363" y="361129"/>
            <a:ext cx="8424862" cy="884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defTabSz="457200" rtl="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2800" b="1" baseline="0">
                <a:solidFill>
                  <a:schemeClr val="accent1"/>
                </a:solidFill>
                <a:latin typeface="+mj-lt"/>
                <a:ea typeface="MS PGothic" panose="020B0600070205080204" pitchFamily="34" charset="-128"/>
                <a:cs typeface="MS PGothic" charset="0"/>
              </a:defRPr>
            </a:lvl1pPr>
            <a:lvl2pPr algn="l" defTabSz="457200" rtl="0" eaLnBrk="0" fontAlgn="base" hangingPunct="0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accent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MS PGothic" charset="0"/>
              </a:defRPr>
            </a:lvl2pPr>
            <a:lvl3pPr algn="l" defTabSz="457200" rtl="0" eaLnBrk="0" fontAlgn="base" hangingPunct="0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accent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MS PGothic" charset="0"/>
              </a:defRPr>
            </a:lvl3pPr>
            <a:lvl4pPr algn="l" defTabSz="457200" rtl="0" eaLnBrk="0" fontAlgn="base" hangingPunct="0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accent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MS PGothic" charset="0"/>
              </a:defRPr>
            </a:lvl4pPr>
            <a:lvl5pPr algn="l" defTabSz="457200" rtl="0" eaLnBrk="0" fontAlgn="base" hangingPunct="0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accent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MS PGothic" charset="0"/>
              </a:defRPr>
            </a:lvl5pPr>
            <a:lvl6pPr marL="457200" algn="l" defTabSz="457200" rtl="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accent1"/>
                </a:solidFill>
                <a:latin typeface="Calibri" panose="020F0502020204030204" pitchFamily="34" charset="0"/>
              </a:defRPr>
            </a:lvl6pPr>
            <a:lvl7pPr marL="914400" algn="l" defTabSz="457200" rtl="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accent1"/>
                </a:solidFill>
                <a:latin typeface="Calibri" panose="020F0502020204030204" pitchFamily="34" charset="0"/>
              </a:defRPr>
            </a:lvl7pPr>
            <a:lvl8pPr marL="1371600" algn="l" defTabSz="457200" rtl="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accent1"/>
                </a:solidFill>
                <a:latin typeface="Calibri" panose="020F0502020204030204" pitchFamily="34" charset="0"/>
              </a:defRPr>
            </a:lvl8pPr>
            <a:lvl9pPr marL="1828800" algn="l" defTabSz="457200" rtl="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accent1"/>
                </a:solidFill>
                <a:latin typeface="Calibri" panose="020F0502020204030204" pitchFamily="34" charset="0"/>
              </a:defRPr>
            </a:lvl9pPr>
          </a:lstStyle>
          <a:p>
            <a:r>
              <a:rPr lang="de-DE" altLang="de-DE" kern="0" dirty="0"/>
              <a:t>	</a:t>
            </a:r>
          </a:p>
        </p:txBody>
      </p:sp>
      <p:sp>
        <p:nvSpPr>
          <p:cNvPr id="14" name="Inhaltsplatzhalter 2">
            <a:extLst>
              <a:ext uri="{FF2B5EF4-FFF2-40B4-BE49-F238E27FC236}">
                <a16:creationId xmlns="" xmlns:a16="http://schemas.microsoft.com/office/drawing/2014/main" id="{7CF29D97-40D4-4542-A793-F84843794C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000" y="1318054"/>
            <a:ext cx="8417492" cy="4706413"/>
          </a:xfrm>
          <a:prstGeom prst="rect">
            <a:avLst/>
          </a:prstGeo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e-DE" altLang="de-DE" dirty="0"/>
              <a:t>Mastertextformat bearbeiten</a:t>
            </a:r>
          </a:p>
          <a:p>
            <a:pPr lvl="1"/>
            <a:r>
              <a:rPr lang="de-DE" altLang="de-DE" dirty="0"/>
              <a:t>Zweite Ebene</a:t>
            </a:r>
          </a:p>
          <a:p>
            <a:pPr lvl="2"/>
            <a:r>
              <a:rPr lang="de-DE" altLang="de-DE" dirty="0"/>
              <a:t>Dritte Ebene</a:t>
            </a:r>
          </a:p>
          <a:p>
            <a:pPr lvl="3"/>
            <a:r>
              <a:rPr lang="de-DE" altLang="de-DE" dirty="0"/>
              <a:t>Vierte Ebene</a:t>
            </a:r>
          </a:p>
          <a:p>
            <a:pPr lvl="4"/>
            <a:r>
              <a:rPr lang="de-DE" alt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461649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>
            <a:extLst>
              <a:ext uri="{FF2B5EF4-FFF2-40B4-BE49-F238E27FC236}">
                <a16:creationId xmlns="" xmlns:a16="http://schemas.microsoft.com/office/drawing/2014/main" id="{985C201D-F8CD-7B4A-9AE5-4D0C07A1513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725424"/>
          </a:xfrm>
          <a:prstGeom prst="rect">
            <a:avLst/>
          </a:prstGeom>
        </p:spPr>
      </p:pic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7F2D0EA8-937A-254A-B681-7F118C282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Mittwoch, 27. November 2019</a:t>
            </a:r>
            <a:endParaRPr lang="de-DE" dirty="0"/>
          </a:p>
        </p:txBody>
      </p:sp>
      <p:sp>
        <p:nvSpPr>
          <p:cNvPr id="5" name="Fußzeilenplatzhalter 5">
            <a:extLst>
              <a:ext uri="{FF2B5EF4-FFF2-40B4-BE49-F238E27FC236}">
                <a16:creationId xmlns="" xmlns:a16="http://schemas.microsoft.com/office/drawing/2014/main" id="{9BAE940D-2159-3048-82B1-47766CEF6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Themenblock </a:t>
            </a:r>
            <a:endParaRPr lang="de-DE" altLang="de-DE" dirty="0"/>
          </a:p>
        </p:txBody>
      </p:sp>
      <p:sp>
        <p:nvSpPr>
          <p:cNvPr id="6" name="Foliennummernplatzhalter 8">
            <a:extLst>
              <a:ext uri="{FF2B5EF4-FFF2-40B4-BE49-F238E27FC236}">
                <a16:creationId xmlns="" xmlns:a16="http://schemas.microsoft.com/office/drawing/2014/main" id="{537E5750-2746-C546-93FE-36848FD16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F8579459-9622-B24E-8138-CEF0B6E0F728}" type="slidenum">
              <a:rPr lang="de-DE" altLang="de-DE"/>
              <a:pPr/>
              <a:t>‹Nr.›</a:t>
            </a:fld>
            <a:endParaRPr lang="de-DE" altLang="de-DE"/>
          </a:p>
        </p:txBody>
      </p:sp>
      <p:sp>
        <p:nvSpPr>
          <p:cNvPr id="11" name="Titelplatzhalter 1">
            <a:extLst>
              <a:ext uri="{FF2B5EF4-FFF2-40B4-BE49-F238E27FC236}">
                <a16:creationId xmlns="" xmlns:a16="http://schemas.microsoft.com/office/drawing/2014/main" id="{74132931-FE38-CA49-BDD8-BFA4582532E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60363" y="361129"/>
            <a:ext cx="8424862" cy="884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Mastertitelformat bearbeiten</a:t>
            </a:r>
          </a:p>
        </p:txBody>
      </p:sp>
      <p:sp>
        <p:nvSpPr>
          <p:cNvPr id="13" name="Inhaltsplatzhalter 2">
            <a:extLst>
              <a:ext uri="{FF2B5EF4-FFF2-40B4-BE49-F238E27FC236}">
                <a16:creationId xmlns="" xmlns:a16="http://schemas.microsoft.com/office/drawing/2014/main" id="{855EB6DC-DD6A-044F-A3F5-00A4BCEDBB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000" y="1318054"/>
            <a:ext cx="8417492" cy="4706413"/>
          </a:xfrm>
          <a:prstGeom prst="rect">
            <a:avLst/>
          </a:prstGeo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e-DE" altLang="de-DE" dirty="0"/>
              <a:t>Mastertextformat bearbeiten</a:t>
            </a:r>
          </a:p>
          <a:p>
            <a:pPr lvl="1"/>
            <a:r>
              <a:rPr lang="de-DE" altLang="de-DE" dirty="0"/>
              <a:t>Zweite Ebene</a:t>
            </a:r>
          </a:p>
          <a:p>
            <a:pPr lvl="2"/>
            <a:r>
              <a:rPr lang="de-DE" altLang="de-DE" dirty="0"/>
              <a:t>Dritte Ebene</a:t>
            </a:r>
          </a:p>
          <a:p>
            <a:pPr lvl="3"/>
            <a:r>
              <a:rPr lang="de-DE" altLang="de-DE" dirty="0"/>
              <a:t>Vierte Ebene</a:t>
            </a:r>
          </a:p>
          <a:p>
            <a:pPr lvl="4"/>
            <a:r>
              <a:rPr lang="de-DE" alt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693270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="" xmlns:a16="http://schemas.microsoft.com/office/drawing/2014/main" id="{C61490D0-3257-9D40-81A3-3B3597DBF7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722376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000" y="1318054"/>
            <a:ext cx="8417492" cy="4706413"/>
          </a:xfrm>
          <a:prstGeom prst="rect">
            <a:avLst/>
          </a:prstGeo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e-DE" altLang="de-DE" dirty="0"/>
              <a:t>Mastertextformat bearbeiten</a:t>
            </a:r>
          </a:p>
          <a:p>
            <a:pPr lvl="1"/>
            <a:r>
              <a:rPr lang="de-DE" altLang="de-DE" dirty="0"/>
              <a:t>Zweite Ebene</a:t>
            </a:r>
          </a:p>
          <a:p>
            <a:pPr lvl="2"/>
            <a:r>
              <a:rPr lang="de-DE" altLang="de-DE" dirty="0"/>
              <a:t>Dritte Ebene</a:t>
            </a:r>
          </a:p>
          <a:p>
            <a:pPr lvl="3"/>
            <a:r>
              <a:rPr lang="de-DE" altLang="de-DE" dirty="0"/>
              <a:t>Vierte Ebene</a:t>
            </a:r>
          </a:p>
          <a:p>
            <a:pPr lvl="4"/>
            <a:r>
              <a:rPr lang="de-DE" altLang="de-DE" dirty="0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7F2D0EA8-937A-254A-B681-7F118C282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Mittwoch, 27. November 2019</a:t>
            </a:r>
            <a:endParaRPr lang="de-DE"/>
          </a:p>
        </p:txBody>
      </p:sp>
      <p:sp>
        <p:nvSpPr>
          <p:cNvPr id="5" name="Fußzeilenplatzhalter 5">
            <a:extLst>
              <a:ext uri="{FF2B5EF4-FFF2-40B4-BE49-F238E27FC236}">
                <a16:creationId xmlns="" xmlns:a16="http://schemas.microsoft.com/office/drawing/2014/main" id="{9BAE940D-2159-3048-82B1-47766CEF6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Themenblock </a:t>
            </a:r>
            <a:endParaRPr lang="de-DE" altLang="de-DE" dirty="0"/>
          </a:p>
        </p:txBody>
      </p:sp>
      <p:sp>
        <p:nvSpPr>
          <p:cNvPr id="6" name="Foliennummernplatzhalter 8">
            <a:extLst>
              <a:ext uri="{FF2B5EF4-FFF2-40B4-BE49-F238E27FC236}">
                <a16:creationId xmlns="" xmlns:a16="http://schemas.microsoft.com/office/drawing/2014/main" id="{537E5750-2746-C546-93FE-36848FD16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F8579459-9622-B24E-8138-CEF0B6E0F728}" type="slidenum">
              <a:rPr lang="de-DE" altLang="de-DE"/>
              <a:pPr/>
              <a:t>‹Nr.›</a:t>
            </a:fld>
            <a:endParaRPr lang="de-DE" altLang="de-DE"/>
          </a:p>
        </p:txBody>
      </p:sp>
      <p:sp>
        <p:nvSpPr>
          <p:cNvPr id="7" name="Titelplatzhalter 1">
            <a:extLst>
              <a:ext uri="{FF2B5EF4-FFF2-40B4-BE49-F238E27FC236}">
                <a16:creationId xmlns="" xmlns:a16="http://schemas.microsoft.com/office/drawing/2014/main" id="{345440DA-1CAF-A149-95CA-7BB4A9A7466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60363" y="361129"/>
            <a:ext cx="8424862" cy="884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224678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9999" y="375470"/>
            <a:ext cx="8417493" cy="884507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000" y="1318054"/>
            <a:ext cx="8417492" cy="4714651"/>
          </a:xfrm>
          <a:prstGeom prst="rect">
            <a:avLst/>
          </a:prstGeo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e-DE" altLang="de-DE" dirty="0"/>
              <a:t>Mastertextformat bearbeiten</a:t>
            </a:r>
          </a:p>
          <a:p>
            <a:pPr lvl="1"/>
            <a:r>
              <a:rPr lang="de-DE" altLang="de-DE" dirty="0"/>
              <a:t>Zweite Ebene</a:t>
            </a:r>
          </a:p>
          <a:p>
            <a:pPr lvl="2"/>
            <a:r>
              <a:rPr lang="de-DE" altLang="de-DE" dirty="0"/>
              <a:t>Dritte Ebene</a:t>
            </a:r>
          </a:p>
          <a:p>
            <a:pPr lvl="3"/>
            <a:r>
              <a:rPr lang="de-DE" altLang="de-DE" dirty="0"/>
              <a:t>Vierte Ebene</a:t>
            </a:r>
          </a:p>
          <a:p>
            <a:pPr lvl="4"/>
            <a:r>
              <a:rPr lang="de-DE" altLang="de-DE" dirty="0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7F2D0EA8-937A-254A-B681-7F118C282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Mittwoch, 27. November 2019</a:t>
            </a:r>
            <a:endParaRPr lang="de-DE"/>
          </a:p>
        </p:txBody>
      </p:sp>
      <p:sp>
        <p:nvSpPr>
          <p:cNvPr id="5" name="Fußzeilenplatzhalter 5">
            <a:extLst>
              <a:ext uri="{FF2B5EF4-FFF2-40B4-BE49-F238E27FC236}">
                <a16:creationId xmlns="" xmlns:a16="http://schemas.microsoft.com/office/drawing/2014/main" id="{9BAE940D-2159-3048-82B1-47766CEF6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Themenblock </a:t>
            </a:r>
            <a:endParaRPr lang="de-DE" altLang="de-DE" dirty="0"/>
          </a:p>
        </p:txBody>
      </p:sp>
      <p:sp>
        <p:nvSpPr>
          <p:cNvPr id="6" name="Foliennummernplatzhalter 8">
            <a:extLst>
              <a:ext uri="{FF2B5EF4-FFF2-40B4-BE49-F238E27FC236}">
                <a16:creationId xmlns="" xmlns:a16="http://schemas.microsoft.com/office/drawing/2014/main" id="{537E5750-2746-C546-93FE-36848FD16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F8579459-9622-B24E-8138-CEF0B6E0F728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96132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halt un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60000" y="720000"/>
            <a:ext cx="5688376" cy="1009764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000" y="1800000"/>
            <a:ext cx="5688375" cy="423270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5" name="Bildplatzhalter 4"/>
          <p:cNvSpPr>
            <a:spLocks noGrp="1"/>
          </p:cNvSpPr>
          <p:nvPr>
            <p:ph type="pic" sz="quarter" idx="10"/>
          </p:nvPr>
        </p:nvSpPr>
        <p:spPr>
          <a:xfrm>
            <a:off x="6264000" y="52389"/>
            <a:ext cx="2880000" cy="6228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rtlCol="0">
            <a:noAutofit/>
          </a:bodyPr>
          <a:lstStyle/>
          <a:p>
            <a:pPr lvl="0"/>
            <a:endParaRPr lang="de-DE" noProof="0" dirty="0"/>
          </a:p>
        </p:txBody>
      </p:sp>
      <p:sp>
        <p:nvSpPr>
          <p:cNvPr id="6" name="Datumsplatzhalter 3">
            <a:extLst>
              <a:ext uri="{FF2B5EF4-FFF2-40B4-BE49-F238E27FC236}">
                <a16:creationId xmlns="" xmlns:a16="http://schemas.microsoft.com/office/drawing/2014/main" id="{10E82B77-12A0-AB4E-A85D-3FB5D2CFBC5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Mittwoch, 27. November 2019</a:t>
            </a:r>
            <a:endParaRPr lang="de-DE"/>
          </a:p>
        </p:txBody>
      </p:sp>
      <p:sp>
        <p:nvSpPr>
          <p:cNvPr id="7" name="Fußzeilenplatzhalter 5">
            <a:extLst>
              <a:ext uri="{FF2B5EF4-FFF2-40B4-BE49-F238E27FC236}">
                <a16:creationId xmlns="" xmlns:a16="http://schemas.microsoft.com/office/drawing/2014/main" id="{2F8AEDEF-3F60-2D4F-9B00-1FE08398E5B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Themenblock </a:t>
            </a:r>
            <a:endParaRPr lang="de-DE" altLang="de-DE" dirty="0"/>
          </a:p>
        </p:txBody>
      </p:sp>
      <p:sp>
        <p:nvSpPr>
          <p:cNvPr id="8" name="Foliennummernplatzhalter 8">
            <a:extLst>
              <a:ext uri="{FF2B5EF4-FFF2-40B4-BE49-F238E27FC236}">
                <a16:creationId xmlns="" xmlns:a16="http://schemas.microsoft.com/office/drawing/2014/main" id="{18659DFD-E406-5C45-9DF1-FF6502B5A02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0DFC8BB5-E139-A34D-B690-0F85A276AE7A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268284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intergrund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ildplatzhalter 4"/>
          <p:cNvSpPr>
            <a:spLocks noGrp="1"/>
          </p:cNvSpPr>
          <p:nvPr>
            <p:ph type="pic" sz="quarter" idx="10"/>
          </p:nvPr>
        </p:nvSpPr>
        <p:spPr>
          <a:xfrm>
            <a:off x="0" y="52391"/>
            <a:ext cx="9144000" cy="62244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Autofit/>
          </a:bodyPr>
          <a:lstStyle/>
          <a:p>
            <a:pPr lvl="0"/>
            <a:endParaRPr lang="de-DE" noProof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9999" y="720000"/>
            <a:ext cx="8417493" cy="1009764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000" y="1800000"/>
            <a:ext cx="8417492" cy="423270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6" name="Datumsplatzhalter 3">
            <a:extLst>
              <a:ext uri="{FF2B5EF4-FFF2-40B4-BE49-F238E27FC236}">
                <a16:creationId xmlns="" xmlns:a16="http://schemas.microsoft.com/office/drawing/2014/main" id="{D6B3B4AE-8037-2D4C-AC4F-80C5454797D8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Mittwoch, 27. November 2019</a:t>
            </a:r>
            <a:endParaRPr lang="de-DE"/>
          </a:p>
        </p:txBody>
      </p:sp>
      <p:sp>
        <p:nvSpPr>
          <p:cNvPr id="7" name="Fußzeilenplatzhalter 5">
            <a:extLst>
              <a:ext uri="{FF2B5EF4-FFF2-40B4-BE49-F238E27FC236}">
                <a16:creationId xmlns="" xmlns:a16="http://schemas.microsoft.com/office/drawing/2014/main" id="{EFDD01F5-030E-CD41-89AC-3FD0BE2AB66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Themenblock </a:t>
            </a:r>
            <a:endParaRPr lang="de-DE" altLang="de-DE" dirty="0"/>
          </a:p>
        </p:txBody>
      </p:sp>
      <p:sp>
        <p:nvSpPr>
          <p:cNvPr id="8" name="Foliennummernplatzhalter 8">
            <a:extLst>
              <a:ext uri="{FF2B5EF4-FFF2-40B4-BE49-F238E27FC236}">
                <a16:creationId xmlns="" xmlns:a16="http://schemas.microsoft.com/office/drawing/2014/main" id="{4E4E27D2-CDA5-1D48-A751-2C318B25220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C9B372EF-12A0-9544-A50A-47A640B81F85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752952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Hintergrund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ildplatzhalter 4"/>
          <p:cNvSpPr>
            <a:spLocks noGrp="1"/>
          </p:cNvSpPr>
          <p:nvPr>
            <p:ph type="pic" sz="quarter" idx="10"/>
          </p:nvPr>
        </p:nvSpPr>
        <p:spPr>
          <a:xfrm>
            <a:off x="0" y="52391"/>
            <a:ext cx="9144000" cy="62244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Autofit/>
          </a:bodyPr>
          <a:lstStyle/>
          <a:p>
            <a:pPr lvl="0"/>
            <a:endParaRPr lang="de-DE" noProof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9999" y="720000"/>
            <a:ext cx="8417493" cy="1009764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000" y="1800000"/>
            <a:ext cx="8417492" cy="423270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6" name="Datumsplatzhalter 3">
            <a:extLst>
              <a:ext uri="{FF2B5EF4-FFF2-40B4-BE49-F238E27FC236}">
                <a16:creationId xmlns="" xmlns:a16="http://schemas.microsoft.com/office/drawing/2014/main" id="{FC28BF34-5305-674A-9EBD-E1AC1D7C8818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Mittwoch, 27. November 2019</a:t>
            </a:r>
            <a:endParaRPr lang="de-DE"/>
          </a:p>
        </p:txBody>
      </p:sp>
      <p:sp>
        <p:nvSpPr>
          <p:cNvPr id="7" name="Fußzeilenplatzhalter 5">
            <a:extLst>
              <a:ext uri="{FF2B5EF4-FFF2-40B4-BE49-F238E27FC236}">
                <a16:creationId xmlns="" xmlns:a16="http://schemas.microsoft.com/office/drawing/2014/main" id="{E26BBE9F-B2E6-7A44-AD8D-438B1873C773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Themenblock </a:t>
            </a:r>
            <a:endParaRPr lang="de-DE" altLang="de-DE" dirty="0"/>
          </a:p>
        </p:txBody>
      </p:sp>
      <p:sp>
        <p:nvSpPr>
          <p:cNvPr id="8" name="Foliennummernplatzhalter 8">
            <a:extLst>
              <a:ext uri="{FF2B5EF4-FFF2-40B4-BE49-F238E27FC236}">
                <a16:creationId xmlns="" xmlns:a16="http://schemas.microsoft.com/office/drawing/2014/main" id="{80FC91A1-DB6A-5C4C-8423-71395F23D3C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380CE026-B620-0543-A918-039CAF9954A8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745039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Hintergrund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ildplatzhalter 4"/>
          <p:cNvSpPr>
            <a:spLocks noGrp="1"/>
          </p:cNvSpPr>
          <p:nvPr>
            <p:ph type="pic" sz="quarter" idx="10"/>
          </p:nvPr>
        </p:nvSpPr>
        <p:spPr>
          <a:xfrm>
            <a:off x="0" y="52391"/>
            <a:ext cx="9144000" cy="62244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Autofit/>
          </a:bodyPr>
          <a:lstStyle/>
          <a:p>
            <a:pPr lvl="0"/>
            <a:endParaRPr lang="de-DE" noProof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9999" y="720000"/>
            <a:ext cx="8417493" cy="1009764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000" y="1800000"/>
            <a:ext cx="8417492" cy="423270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6" name="Datumsplatzhalter 3">
            <a:extLst>
              <a:ext uri="{FF2B5EF4-FFF2-40B4-BE49-F238E27FC236}">
                <a16:creationId xmlns="" xmlns:a16="http://schemas.microsoft.com/office/drawing/2014/main" id="{DCE6F538-408C-9146-B44A-C3D7C5E1BFE9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Mittwoch, 27. November 2019</a:t>
            </a:r>
            <a:endParaRPr lang="de-DE"/>
          </a:p>
        </p:txBody>
      </p:sp>
      <p:sp>
        <p:nvSpPr>
          <p:cNvPr id="7" name="Fußzeilenplatzhalter 5">
            <a:extLst>
              <a:ext uri="{FF2B5EF4-FFF2-40B4-BE49-F238E27FC236}">
                <a16:creationId xmlns="" xmlns:a16="http://schemas.microsoft.com/office/drawing/2014/main" id="{8AAEA1EC-216C-AE47-A8E9-89D5AB3A0648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Themenblock </a:t>
            </a:r>
            <a:endParaRPr lang="de-DE" altLang="de-DE" dirty="0"/>
          </a:p>
        </p:txBody>
      </p:sp>
      <p:sp>
        <p:nvSpPr>
          <p:cNvPr id="8" name="Foliennummernplatzhalter 8">
            <a:extLst>
              <a:ext uri="{FF2B5EF4-FFF2-40B4-BE49-F238E27FC236}">
                <a16:creationId xmlns="" xmlns:a16="http://schemas.microsoft.com/office/drawing/2014/main" id="{EA47990E-3812-B349-A9D4-40FAF71E8CA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009AC488-BE27-0045-826B-928E6770C0E2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69017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="" xmlns:a16="http://schemas.microsoft.com/office/drawing/2014/main" id="{5CAA9581-959F-DA4C-B37B-386AFB1E7944}"/>
              </a:ext>
            </a:extLst>
          </p:cNvPr>
          <p:cNvSpPr/>
          <p:nvPr userDrawn="1"/>
        </p:nvSpPr>
        <p:spPr>
          <a:xfrm>
            <a:off x="0" y="6275388"/>
            <a:ext cx="9144000" cy="3651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/>
              <a:t> 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="" xmlns:a16="http://schemas.microsoft.com/office/drawing/2014/main" id="{5A60D8E1-57A9-FE4D-AC44-9EB76F6E3054}"/>
              </a:ext>
            </a:extLst>
          </p:cNvPr>
          <p:cNvSpPr/>
          <p:nvPr userDrawn="1"/>
        </p:nvSpPr>
        <p:spPr>
          <a:xfrm>
            <a:off x="-9525" y="6310313"/>
            <a:ext cx="9153525" cy="54768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65DF9721-4729-3041-ACB4-5ECCB9E91B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60363" y="6311900"/>
            <a:ext cx="554037" cy="5461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800" kern="0" spc="6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 smtClean="0"/>
              <a:t>Mittwoch, 27. November 2019</a:t>
            </a:r>
            <a:endParaRPr lang="de-DE"/>
          </a:p>
        </p:txBody>
      </p:sp>
      <p:sp>
        <p:nvSpPr>
          <p:cNvPr id="1030" name="Titelplatzhalter 1">
            <a:extLst>
              <a:ext uri="{FF2B5EF4-FFF2-40B4-BE49-F238E27FC236}">
                <a16:creationId xmlns="" xmlns:a16="http://schemas.microsoft.com/office/drawing/2014/main" id="{D3A88F4A-102D-6C4A-8B55-2403B47E102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60363" y="361129"/>
            <a:ext cx="8424862" cy="884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Mastertitelformat bearbeiten</a:t>
            </a:r>
          </a:p>
        </p:txBody>
      </p:sp>
      <p:sp>
        <p:nvSpPr>
          <p:cNvPr id="1031" name="Textplatzhalter 2">
            <a:extLst>
              <a:ext uri="{FF2B5EF4-FFF2-40B4-BE49-F238E27FC236}">
                <a16:creationId xmlns="" xmlns:a16="http://schemas.microsoft.com/office/drawing/2014/main" id="{1C345302-F145-0C48-9F12-B750E4058A2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60363" y="1322879"/>
            <a:ext cx="8424862" cy="4700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Mastertextformat bearbeiten</a:t>
            </a:r>
          </a:p>
          <a:p>
            <a:pPr lvl="1"/>
            <a:r>
              <a:rPr lang="de-DE" altLang="de-DE" dirty="0"/>
              <a:t>Zweite Ebene</a:t>
            </a:r>
          </a:p>
          <a:p>
            <a:pPr lvl="2"/>
            <a:r>
              <a:rPr lang="de-DE" altLang="de-DE" dirty="0"/>
              <a:t>Dritte Ebene</a:t>
            </a:r>
          </a:p>
          <a:p>
            <a:pPr lvl="3"/>
            <a:r>
              <a:rPr lang="de-DE" altLang="de-DE" dirty="0"/>
              <a:t>Vierte Ebene</a:t>
            </a:r>
          </a:p>
          <a:p>
            <a:pPr lvl="4"/>
            <a:r>
              <a:rPr lang="de-DE" altLang="de-DE" dirty="0"/>
              <a:t>Fünfte Ebene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="" xmlns:a16="http://schemas.microsoft.com/office/drawing/2014/main" id="{BB7533B0-6C9C-1846-8787-B433D5C4D4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89075" y="6311900"/>
            <a:ext cx="4699000" cy="5461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80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altLang="de-DE"/>
              <a:t>Themenblock 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="" xmlns:a16="http://schemas.microsoft.com/office/drawing/2014/main" id="{FECB5CB8-276A-B248-970D-5A4D482547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6313" y="6311900"/>
            <a:ext cx="625475" cy="546100"/>
          </a:xfrm>
          <a:prstGeom prst="rect">
            <a:avLst/>
          </a:prstGeom>
        </p:spPr>
        <p:txBody>
          <a:bodyPr vert="horz" wrap="square" lIns="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800">
                <a:solidFill>
                  <a:srgbClr val="FFFFFF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altLang="de-DE"/>
              <a:t>Seite </a:t>
            </a:r>
            <a:fld id="{037F55BF-5877-884F-B29E-1CACEA74DBFA}" type="slidenum">
              <a:rPr lang="de-DE" altLang="de-DE"/>
              <a:pPr/>
              <a:t>‹Nr.›</a:t>
            </a:fld>
            <a:endParaRPr lang="de-DE" altLang="de-DE"/>
          </a:p>
        </p:txBody>
      </p:sp>
      <p:sp>
        <p:nvSpPr>
          <p:cNvPr id="11" name="Rechteck 10">
            <a:extLst>
              <a:ext uri="{FF2B5EF4-FFF2-40B4-BE49-F238E27FC236}">
                <a16:creationId xmlns="" xmlns:a16="http://schemas.microsoft.com/office/drawing/2014/main" id="{F3C16ABC-BE2F-C547-B3AC-45E86D0B01C5}"/>
              </a:ext>
            </a:extLst>
          </p:cNvPr>
          <p:cNvSpPr/>
          <p:nvPr userDrawn="1"/>
        </p:nvSpPr>
        <p:spPr>
          <a:xfrm>
            <a:off x="0" y="6980"/>
            <a:ext cx="9144000" cy="3651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/>
              <a:t> </a:t>
            </a:r>
          </a:p>
        </p:txBody>
      </p:sp>
      <p:pic>
        <p:nvPicPr>
          <p:cNvPr id="12" name="Bild 11" descr="MDK_NRH_LOGO_1Z_WEB_RGB_NEG.png">
            <a:extLst>
              <a:ext uri="{FF2B5EF4-FFF2-40B4-BE49-F238E27FC236}">
                <a16:creationId xmlns="" xmlns:a16="http://schemas.microsoft.com/office/drawing/2014/main" id="{E743BD81-6E23-C340-B9A0-09284453239A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2025" y="6311774"/>
            <a:ext cx="1660525" cy="53344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200" r:id="rId1"/>
    <p:sldLayoutId id="2147485201" r:id="rId2"/>
    <p:sldLayoutId id="2147485211" r:id="rId3"/>
    <p:sldLayoutId id="2147485213" r:id="rId4"/>
    <p:sldLayoutId id="2147485210" r:id="rId5"/>
    <p:sldLayoutId id="2147485202" r:id="rId6"/>
    <p:sldLayoutId id="2147485203" r:id="rId7"/>
    <p:sldLayoutId id="2147485204" r:id="rId8"/>
    <p:sldLayoutId id="2147485206" r:id="rId9"/>
  </p:sldLayoutIdLst>
  <p:hf sldNum="0" hdr="0" ftr="0"/>
  <p:txStyles>
    <p:titleStyle>
      <a:lvl1pPr algn="l" defTabSz="457200" rtl="0" eaLnBrk="0" fontAlgn="base" hangingPunct="0">
        <a:lnSpc>
          <a:spcPts val="3000"/>
        </a:lnSpc>
        <a:spcBef>
          <a:spcPct val="0"/>
        </a:spcBef>
        <a:spcAft>
          <a:spcPct val="0"/>
        </a:spcAft>
        <a:defRPr sz="2800" b="1" baseline="0">
          <a:solidFill>
            <a:schemeClr val="accent1"/>
          </a:solidFill>
          <a:latin typeface="+mj-lt"/>
          <a:ea typeface="MS PGothic" panose="020B0600070205080204" pitchFamily="34" charset="-128"/>
          <a:cs typeface="MS PGothic" charset="0"/>
        </a:defRPr>
      </a:lvl1pPr>
      <a:lvl2pPr algn="l" defTabSz="457200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3000" b="1">
          <a:solidFill>
            <a:schemeClr val="accent1"/>
          </a:solidFill>
          <a:latin typeface="Calibri" panose="020F0502020204030204" pitchFamily="34" charset="0"/>
          <a:ea typeface="MS PGothic" panose="020B0600070205080204" pitchFamily="34" charset="-128"/>
          <a:cs typeface="MS PGothic" charset="0"/>
        </a:defRPr>
      </a:lvl2pPr>
      <a:lvl3pPr algn="l" defTabSz="457200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3000" b="1">
          <a:solidFill>
            <a:schemeClr val="accent1"/>
          </a:solidFill>
          <a:latin typeface="Calibri" panose="020F0502020204030204" pitchFamily="34" charset="0"/>
          <a:ea typeface="MS PGothic" panose="020B0600070205080204" pitchFamily="34" charset="-128"/>
          <a:cs typeface="MS PGothic" charset="0"/>
        </a:defRPr>
      </a:lvl3pPr>
      <a:lvl4pPr algn="l" defTabSz="457200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3000" b="1">
          <a:solidFill>
            <a:schemeClr val="accent1"/>
          </a:solidFill>
          <a:latin typeface="Calibri" panose="020F0502020204030204" pitchFamily="34" charset="0"/>
          <a:ea typeface="MS PGothic" panose="020B0600070205080204" pitchFamily="34" charset="-128"/>
          <a:cs typeface="MS PGothic" charset="0"/>
        </a:defRPr>
      </a:lvl4pPr>
      <a:lvl5pPr algn="l" defTabSz="457200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3000" b="1">
          <a:solidFill>
            <a:schemeClr val="accent1"/>
          </a:solidFill>
          <a:latin typeface="Calibri" panose="020F0502020204030204" pitchFamily="34" charset="0"/>
          <a:ea typeface="MS PGothic" panose="020B0600070205080204" pitchFamily="34" charset="-128"/>
          <a:cs typeface="MS PGothic" charset="0"/>
        </a:defRPr>
      </a:lvl5pPr>
      <a:lvl6pPr marL="457200" algn="l" defTabSz="457200" rtl="0" fontAlgn="base">
        <a:lnSpc>
          <a:spcPts val="3200"/>
        </a:lnSpc>
        <a:spcBef>
          <a:spcPct val="0"/>
        </a:spcBef>
        <a:spcAft>
          <a:spcPct val="0"/>
        </a:spcAft>
        <a:defRPr sz="3000" b="1">
          <a:solidFill>
            <a:schemeClr val="accent1"/>
          </a:solidFill>
          <a:latin typeface="Calibri" panose="020F0502020204030204" pitchFamily="34" charset="0"/>
        </a:defRPr>
      </a:lvl6pPr>
      <a:lvl7pPr marL="914400" algn="l" defTabSz="457200" rtl="0" fontAlgn="base">
        <a:lnSpc>
          <a:spcPts val="3200"/>
        </a:lnSpc>
        <a:spcBef>
          <a:spcPct val="0"/>
        </a:spcBef>
        <a:spcAft>
          <a:spcPct val="0"/>
        </a:spcAft>
        <a:defRPr sz="3000" b="1">
          <a:solidFill>
            <a:schemeClr val="accent1"/>
          </a:solidFill>
          <a:latin typeface="Calibri" panose="020F0502020204030204" pitchFamily="34" charset="0"/>
        </a:defRPr>
      </a:lvl7pPr>
      <a:lvl8pPr marL="1371600" algn="l" defTabSz="457200" rtl="0" fontAlgn="base">
        <a:lnSpc>
          <a:spcPts val="3200"/>
        </a:lnSpc>
        <a:spcBef>
          <a:spcPct val="0"/>
        </a:spcBef>
        <a:spcAft>
          <a:spcPct val="0"/>
        </a:spcAft>
        <a:defRPr sz="3000" b="1">
          <a:solidFill>
            <a:schemeClr val="accent1"/>
          </a:solidFill>
          <a:latin typeface="Calibri" panose="020F0502020204030204" pitchFamily="34" charset="0"/>
        </a:defRPr>
      </a:lvl8pPr>
      <a:lvl9pPr marL="1828800" algn="l" defTabSz="457200" rtl="0" fontAlgn="base">
        <a:lnSpc>
          <a:spcPts val="3200"/>
        </a:lnSpc>
        <a:spcBef>
          <a:spcPct val="0"/>
        </a:spcBef>
        <a:spcAft>
          <a:spcPct val="0"/>
        </a:spcAft>
        <a:defRPr sz="3000" b="1">
          <a:solidFill>
            <a:schemeClr val="accent1"/>
          </a:solidFill>
          <a:latin typeface="Calibri" panose="020F0502020204030204" pitchFamily="34" charset="0"/>
        </a:defRPr>
      </a:lvl9pPr>
    </p:titleStyle>
    <p:bodyStyle>
      <a:lvl1pPr marL="126900" indent="-342750" algn="l" defTabSz="457200" rtl="0" eaLnBrk="0" fontAlgn="base" hangingPunct="0">
        <a:lnSpc>
          <a:spcPts val="2100"/>
        </a:lnSpc>
        <a:spcBef>
          <a:spcPct val="0"/>
        </a:spcBef>
        <a:spcAft>
          <a:spcPct val="0"/>
        </a:spcAft>
        <a:buClr>
          <a:srgbClr val="009EE3"/>
        </a:buClr>
        <a:buFont typeface="Lucida Grande" panose="020B0600040502020204" pitchFamily="34" charset="0"/>
        <a:buChar char="➞"/>
        <a:defRPr sz="1800" baseline="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1pPr>
      <a:lvl2pPr marL="560388" indent="-215900" algn="l" defTabSz="457200" rtl="0" eaLnBrk="0" fontAlgn="base" hangingPunct="0">
        <a:lnSpc>
          <a:spcPts val="2400"/>
        </a:lnSpc>
        <a:spcBef>
          <a:spcPct val="0"/>
        </a:spcBef>
        <a:spcAft>
          <a:spcPct val="0"/>
        </a:spcAft>
        <a:buClr>
          <a:srgbClr val="009EE3"/>
        </a:buClr>
        <a:buSzPct val="100000"/>
        <a:buFont typeface="Lucida Grande" panose="020B0600040502020204" pitchFamily="34" charset="0"/>
        <a:buChar char="–"/>
        <a:defRPr sz="1800" i="1" baseline="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2pPr>
      <a:lvl3pPr marL="719138" indent="-179388" algn="l" defTabSz="457200" rtl="0" eaLnBrk="0" fontAlgn="base" hangingPunct="0">
        <a:lnSpc>
          <a:spcPts val="2200"/>
        </a:lnSpc>
        <a:spcBef>
          <a:spcPct val="0"/>
        </a:spcBef>
        <a:spcAft>
          <a:spcPct val="0"/>
        </a:spcAft>
        <a:buClr>
          <a:schemeClr val="tx1"/>
        </a:buClr>
        <a:buFont typeface="Lucida Grande" panose="020B0600040502020204" pitchFamily="34" charset="0"/>
        <a:buChar char="-"/>
        <a:defRPr i="1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3pPr>
      <a:lvl4pPr marL="1600200" indent="-228600" algn="l" defTabSz="457200" rtl="0" eaLnBrk="0" fontAlgn="base" hangingPunct="0">
        <a:lnSpc>
          <a:spcPts val="2200"/>
        </a:lnSpc>
        <a:spcBef>
          <a:spcPct val="0"/>
        </a:spcBef>
        <a:spcAft>
          <a:spcPct val="0"/>
        </a:spcAft>
        <a:buFont typeface="Arial" panose="020B0604020202020204" pitchFamily="34" charset="0"/>
        <a:defRPr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4pPr>
      <a:lvl5pPr marL="2057400" indent="-2236788" algn="l" defTabSz="457200" rtl="0" eaLnBrk="0" fontAlgn="base" hangingPunct="0">
        <a:lnSpc>
          <a:spcPts val="2200"/>
        </a:lnSpc>
        <a:spcBef>
          <a:spcPct val="0"/>
        </a:spcBef>
        <a:spcAft>
          <a:spcPct val="0"/>
        </a:spcAft>
        <a:buClr>
          <a:schemeClr val="accent2"/>
        </a:buClr>
        <a:buFont typeface="Symbol" pitchFamily="2" charset="2"/>
        <a:buChar char="-"/>
        <a:defRPr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platzhalter 5">
            <a:extLst>
              <a:ext uri="{FF2B5EF4-FFF2-40B4-BE49-F238E27FC236}">
                <a16:creationId xmlns="" xmlns:a16="http://schemas.microsoft.com/office/drawing/2014/main" id="{04F7984B-02A1-3545-AAF5-80739C407530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1" t="18344" r="14186" b="13219"/>
          <a:stretch/>
        </p:blipFill>
        <p:spPr>
          <a:xfrm>
            <a:off x="1" y="0"/>
            <a:ext cx="9144000" cy="5447071"/>
          </a:xfrm>
        </p:spPr>
      </p:pic>
      <p:sp>
        <p:nvSpPr>
          <p:cNvPr id="25" name="Rechteck 24">
            <a:extLst>
              <a:ext uri="{FF2B5EF4-FFF2-40B4-BE49-F238E27FC236}">
                <a16:creationId xmlns="" xmlns:a16="http://schemas.microsoft.com/office/drawing/2014/main" id="{5738883A-9E9E-1D43-A2BD-A6BC37129740}"/>
              </a:ext>
            </a:extLst>
          </p:cNvPr>
          <p:cNvSpPr/>
          <p:nvPr/>
        </p:nvSpPr>
        <p:spPr>
          <a:xfrm>
            <a:off x="0" y="2045110"/>
            <a:ext cx="9144000" cy="3401962"/>
          </a:xfrm>
          <a:prstGeom prst="rect">
            <a:avLst/>
          </a:prstGeom>
          <a:gradFill>
            <a:gsLst>
              <a:gs pos="0">
                <a:schemeClr val="tx2">
                  <a:alpha val="57000"/>
                </a:schemeClr>
              </a:gs>
              <a:gs pos="100000">
                <a:schemeClr val="tx2">
                  <a:alpha val="0"/>
                </a:scheme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Untertitel 2">
            <a:extLst>
              <a:ext uri="{FF2B5EF4-FFF2-40B4-BE49-F238E27FC236}">
                <a16:creationId xmlns="" xmlns:a16="http://schemas.microsoft.com/office/drawing/2014/main" id="{E52221C8-C2C6-5445-828F-35DDD9A148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0363" y="3708400"/>
            <a:ext cx="8062912" cy="1165225"/>
          </a:xfrm>
        </p:spPr>
        <p:txBody>
          <a:bodyPr/>
          <a:lstStyle/>
          <a:p>
            <a:pPr eaLnBrk="1" hangingPunct="1">
              <a:buFont typeface="Lucida Grande" charset="0"/>
              <a:buNone/>
              <a:defRPr/>
            </a:pPr>
            <a:endParaRPr lang="de-DE" dirty="0">
              <a:solidFill>
                <a:schemeClr val="bg1"/>
              </a:solidFill>
              <a:ea typeface="MS PGothic" charset="0"/>
            </a:endParaRPr>
          </a:p>
          <a:p>
            <a:pPr eaLnBrk="1" hangingPunct="1">
              <a:defRPr/>
            </a:pPr>
            <a:r>
              <a:rPr lang="de-DE" b="0" dirty="0"/>
              <a:t>Pflegetreff am 27.11.2019</a:t>
            </a:r>
            <a:endParaRPr lang="de-DE" dirty="0">
              <a:ea typeface="MS PGothic" charset="0"/>
            </a:endParaRPr>
          </a:p>
        </p:txBody>
      </p:sp>
      <p:sp>
        <p:nvSpPr>
          <p:cNvPr id="9" name="Titel 3">
            <a:extLst>
              <a:ext uri="{FF2B5EF4-FFF2-40B4-BE49-F238E27FC236}">
                <a16:creationId xmlns="" xmlns:a16="http://schemas.microsoft.com/office/drawing/2014/main" id="{1343EB16-40B8-9F49-85BC-0DE704B3C7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5438" y="2703154"/>
            <a:ext cx="8493125" cy="1249363"/>
          </a:xfrm>
        </p:spPr>
        <p:txBody>
          <a:bodyPr/>
          <a:lstStyle/>
          <a:p>
            <a:pPr fontAlgn="base">
              <a:spcAft>
                <a:spcPct val="0"/>
              </a:spcAft>
            </a:pPr>
            <a:r>
              <a:rPr lang="de-DE" altLang="de-DE" dirty="0"/>
              <a:t>Die neue MDK-Qualitätsprüfung</a:t>
            </a:r>
            <a:br>
              <a:rPr lang="de-DE" altLang="de-DE" dirty="0"/>
            </a:br>
            <a:r>
              <a:rPr lang="de-DE" altLang="de-DE" dirty="0"/>
              <a:t>in der stationären Pflege</a:t>
            </a:r>
          </a:p>
        </p:txBody>
      </p:sp>
      <p:sp>
        <p:nvSpPr>
          <p:cNvPr id="10" name="Textplatzhalter 4">
            <a:extLst>
              <a:ext uri="{FF2B5EF4-FFF2-40B4-BE49-F238E27FC236}">
                <a16:creationId xmlns="" xmlns:a16="http://schemas.microsoft.com/office/drawing/2014/main" id="{A61C50F3-56CC-9A4D-8F00-0B47FA35E3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5438" y="5053372"/>
            <a:ext cx="8274050" cy="3937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de-DE" altLang="de-DE" sz="1600" dirty="0" smtClean="0">
                <a:solidFill>
                  <a:schemeClr val="bg1"/>
                </a:solidFill>
              </a:rPr>
              <a:t>Tanja Färber Teamleiterin Qualitätsprüfungen </a:t>
            </a:r>
            <a:r>
              <a:rPr lang="de-DE" altLang="de-DE" sz="1600" dirty="0">
                <a:solidFill>
                  <a:schemeClr val="bg1"/>
                </a:solidFill>
              </a:rPr>
              <a:t>Verbund </a:t>
            </a:r>
            <a:r>
              <a:rPr lang="de-DE" altLang="de-DE" sz="1600" dirty="0" smtClean="0">
                <a:solidFill>
                  <a:schemeClr val="bg1"/>
                </a:solidFill>
              </a:rPr>
              <a:t>Ost MDK Nordrhein</a:t>
            </a:r>
            <a:endParaRPr lang="de-DE" altLang="de-DE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035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nhaltsplatzhalter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411891" y="1136531"/>
            <a:ext cx="3789429" cy="473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4" name="Titel 2">
            <a:extLst>
              <a:ext uri="{FF2B5EF4-FFF2-40B4-BE49-F238E27FC236}">
                <a16:creationId xmlns="" xmlns:a16="http://schemas.microsoft.com/office/drawing/2014/main" id="{F30FD29E-34F0-0D49-AACF-CAB8F7D14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363" y="263525"/>
            <a:ext cx="7473311" cy="668338"/>
          </a:xfrm>
        </p:spPr>
        <p:txBody>
          <a:bodyPr/>
          <a:lstStyle/>
          <a:p>
            <a:pPr eaLnBrk="1" hangingPunct="1"/>
            <a:r>
              <a:rPr lang="de-DE" altLang="de-DE" dirty="0" smtClean="0"/>
              <a:t>Blick zurück:  „Pflegenoten“</a:t>
            </a:r>
            <a:endParaRPr lang="de-DE" altLang="de-DE" dirty="0"/>
          </a:p>
        </p:txBody>
      </p:sp>
      <p:sp>
        <p:nvSpPr>
          <p:cNvPr id="7" name="Datumsplatzhalter 3">
            <a:extLst>
              <a:ext uri="{FF2B5EF4-FFF2-40B4-BE49-F238E27FC236}">
                <a16:creationId xmlns="" xmlns:a16="http://schemas.microsoft.com/office/drawing/2014/main" id="{C980AF7E-2405-8747-9FEC-0168413159D1}"/>
              </a:ext>
            </a:extLst>
          </p:cNvPr>
          <p:cNvSpPr>
            <a:spLocks noGrp="1"/>
          </p:cNvSpPr>
          <p:nvPr>
            <p:ph type="dt" sz="quarter" idx="11"/>
          </p:nvPr>
        </p:nvSpPr>
        <p:spPr>
          <a:xfrm>
            <a:off x="360363" y="6311900"/>
            <a:ext cx="2130174" cy="546100"/>
          </a:xfrm>
        </p:spPr>
        <p:txBody>
          <a:bodyPr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800" kern="0" spc="6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 smtClean="0"/>
              <a:t>Mittwoch, 27. November 2019</a:t>
            </a:r>
            <a:endParaRPr lang="de-DE" dirty="0"/>
          </a:p>
        </p:txBody>
      </p:sp>
      <p:sp>
        <p:nvSpPr>
          <p:cNvPr id="6" name="Inhaltsplatzhalter 23"/>
          <p:cNvSpPr txBox="1">
            <a:spLocks noGrp="1"/>
          </p:cNvSpPr>
          <p:nvPr>
            <p:ph idx="1"/>
          </p:nvPr>
        </p:nvSpPr>
        <p:spPr>
          <a:xfrm>
            <a:off x="299323" y="1519782"/>
            <a:ext cx="4268172" cy="2693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/>
          </a:p>
          <a:p>
            <a:r>
              <a:rPr lang="de-DE" dirty="0" smtClean="0"/>
              <a:t>Qualitätsmängel waren für Verbraucher </a:t>
            </a:r>
            <a:br>
              <a:rPr lang="de-DE" dirty="0" smtClean="0"/>
            </a:br>
            <a:r>
              <a:rPr lang="de-DE" dirty="0" smtClean="0"/>
              <a:t>     nicht </a:t>
            </a:r>
            <a:r>
              <a:rPr lang="de-DE" dirty="0"/>
              <a:t>klar </a:t>
            </a:r>
            <a:r>
              <a:rPr lang="de-DE" dirty="0" smtClean="0"/>
              <a:t>erkennbar</a:t>
            </a:r>
          </a:p>
          <a:p>
            <a:endParaRPr lang="de-DE" dirty="0" smtClean="0"/>
          </a:p>
          <a:p>
            <a:r>
              <a:rPr lang="de-DE" dirty="0" smtClean="0"/>
              <a:t>Schlechte </a:t>
            </a:r>
            <a:r>
              <a:rPr lang="de-DE" dirty="0"/>
              <a:t>Noten in der Pflegequalität 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    konnten zum </a:t>
            </a:r>
            <a:r>
              <a:rPr lang="de-DE" dirty="0"/>
              <a:t>Beispiel durch einen </a:t>
            </a:r>
            <a:r>
              <a:rPr lang="de-DE" dirty="0" smtClean="0"/>
              <a:t>gut </a:t>
            </a:r>
            <a:br>
              <a:rPr lang="de-DE" dirty="0" smtClean="0"/>
            </a:br>
            <a:r>
              <a:rPr lang="de-DE" dirty="0" smtClean="0"/>
              <a:t>    lesbaren Speiseplan </a:t>
            </a:r>
            <a:r>
              <a:rPr lang="de-DE" dirty="0"/>
              <a:t>ausgeglichen </a:t>
            </a:r>
            <a:r>
              <a:rPr lang="de-DE" dirty="0" smtClean="0"/>
              <a:t>werden </a:t>
            </a:r>
          </a:p>
          <a:p>
            <a:endParaRPr lang="de-DE" dirty="0"/>
          </a:p>
          <a:p>
            <a:r>
              <a:rPr lang="de-DE" dirty="0" smtClean="0"/>
              <a:t>Keine Transparenz </a:t>
            </a:r>
            <a:r>
              <a:rPr lang="de-DE" dirty="0"/>
              <a:t>über </a:t>
            </a:r>
            <a:endParaRPr lang="de-DE" dirty="0" smtClean="0"/>
          </a:p>
          <a:p>
            <a:pPr marL="0" indent="0">
              <a:buNone/>
            </a:pPr>
            <a:r>
              <a:rPr lang="de-DE" dirty="0" smtClean="0"/>
              <a:t>      Qualitätsunterschiede </a:t>
            </a:r>
            <a:r>
              <a:rPr lang="de-DE" dirty="0"/>
              <a:t>der </a:t>
            </a:r>
            <a:r>
              <a:rPr lang="de-DE" dirty="0" smtClean="0"/>
              <a:t>Einrichtungen </a:t>
            </a:r>
          </a:p>
        </p:txBody>
      </p:sp>
      <p:sp>
        <p:nvSpPr>
          <p:cNvPr id="9" name="Ellipse 8"/>
          <p:cNvSpPr/>
          <p:nvPr/>
        </p:nvSpPr>
        <p:spPr>
          <a:xfrm>
            <a:off x="4791402" y="4434429"/>
            <a:ext cx="685800" cy="435427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600" b="1" dirty="0" smtClean="0"/>
              <a:t>1,1</a:t>
            </a:r>
            <a:endParaRPr lang="de-DE" sz="1600" b="1" dirty="0"/>
          </a:p>
        </p:txBody>
      </p:sp>
      <p:sp>
        <p:nvSpPr>
          <p:cNvPr id="10" name="Ellipse 9"/>
          <p:cNvSpPr/>
          <p:nvPr/>
        </p:nvSpPr>
        <p:spPr>
          <a:xfrm>
            <a:off x="4666251" y="3327619"/>
            <a:ext cx="685800" cy="435427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600" b="1" dirty="0" smtClean="0"/>
              <a:t>1,2</a:t>
            </a:r>
            <a:endParaRPr lang="de-DE" sz="1600" b="1" dirty="0"/>
          </a:p>
        </p:txBody>
      </p:sp>
      <p:sp>
        <p:nvSpPr>
          <p:cNvPr id="11" name="Ellipse 10"/>
          <p:cNvSpPr/>
          <p:nvPr/>
        </p:nvSpPr>
        <p:spPr>
          <a:xfrm>
            <a:off x="5644965" y="3851469"/>
            <a:ext cx="685800" cy="435427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600" b="1" dirty="0" smtClean="0"/>
              <a:t>1,2</a:t>
            </a:r>
            <a:endParaRPr lang="de-DE" sz="1600" b="1" dirty="0"/>
          </a:p>
        </p:txBody>
      </p:sp>
      <p:sp>
        <p:nvSpPr>
          <p:cNvPr id="12" name="Ellipse 11"/>
          <p:cNvSpPr/>
          <p:nvPr/>
        </p:nvSpPr>
        <p:spPr>
          <a:xfrm>
            <a:off x="5540038" y="5148944"/>
            <a:ext cx="685800" cy="435427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600" b="1" dirty="0" smtClean="0"/>
              <a:t>1,2</a:t>
            </a:r>
            <a:endParaRPr lang="de-DE" sz="1600" b="1" dirty="0"/>
          </a:p>
        </p:txBody>
      </p:sp>
      <p:sp>
        <p:nvSpPr>
          <p:cNvPr id="13" name="Ellipse 12"/>
          <p:cNvSpPr/>
          <p:nvPr/>
        </p:nvSpPr>
        <p:spPr>
          <a:xfrm>
            <a:off x="7347018" y="3558279"/>
            <a:ext cx="685800" cy="435427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600" b="1" dirty="0" smtClean="0"/>
              <a:t>1,1</a:t>
            </a:r>
            <a:endParaRPr lang="de-DE" sz="1600" b="1" dirty="0"/>
          </a:p>
        </p:txBody>
      </p:sp>
      <p:sp>
        <p:nvSpPr>
          <p:cNvPr id="14" name="Ellipse 13"/>
          <p:cNvSpPr/>
          <p:nvPr/>
        </p:nvSpPr>
        <p:spPr>
          <a:xfrm>
            <a:off x="6598813" y="4658316"/>
            <a:ext cx="685800" cy="435427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600" b="1" dirty="0" smtClean="0"/>
              <a:t>1,3</a:t>
            </a:r>
            <a:endParaRPr lang="de-DE" sz="1600" b="1" dirty="0"/>
          </a:p>
        </p:txBody>
      </p:sp>
      <p:sp>
        <p:nvSpPr>
          <p:cNvPr id="15" name="Ellipse 14"/>
          <p:cNvSpPr/>
          <p:nvPr/>
        </p:nvSpPr>
        <p:spPr>
          <a:xfrm>
            <a:off x="5855127" y="2446699"/>
            <a:ext cx="685800" cy="435427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600" b="1" dirty="0" smtClean="0"/>
              <a:t>1,2</a:t>
            </a:r>
            <a:endParaRPr lang="de-DE" sz="1600" b="1" dirty="0"/>
          </a:p>
        </p:txBody>
      </p:sp>
      <p:sp>
        <p:nvSpPr>
          <p:cNvPr id="16" name="Ellipse 15"/>
          <p:cNvSpPr/>
          <p:nvPr/>
        </p:nvSpPr>
        <p:spPr>
          <a:xfrm>
            <a:off x="6908348" y="1816625"/>
            <a:ext cx="685800" cy="435427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600" b="1" dirty="0" smtClean="0"/>
              <a:t>1,2</a:t>
            </a:r>
            <a:endParaRPr lang="de-DE" sz="1600" b="1" dirty="0"/>
          </a:p>
        </p:txBody>
      </p:sp>
      <p:sp>
        <p:nvSpPr>
          <p:cNvPr id="17" name="Ellipse 16"/>
          <p:cNvSpPr/>
          <p:nvPr/>
        </p:nvSpPr>
        <p:spPr>
          <a:xfrm>
            <a:off x="5881860" y="1585431"/>
            <a:ext cx="685800" cy="435427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600" b="1" dirty="0" smtClean="0"/>
              <a:t>1,4</a:t>
            </a:r>
            <a:endParaRPr lang="de-DE" sz="1600" b="1" dirty="0"/>
          </a:p>
        </p:txBody>
      </p:sp>
      <p:sp>
        <p:nvSpPr>
          <p:cNvPr id="18" name="Ellipse 17"/>
          <p:cNvSpPr/>
          <p:nvPr/>
        </p:nvSpPr>
        <p:spPr>
          <a:xfrm>
            <a:off x="6330765" y="3627257"/>
            <a:ext cx="685800" cy="435427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600" b="1" dirty="0" smtClean="0"/>
              <a:t>1,3</a:t>
            </a:r>
            <a:endParaRPr lang="de-DE" sz="1600" b="1" dirty="0"/>
          </a:p>
        </p:txBody>
      </p:sp>
      <p:sp>
        <p:nvSpPr>
          <p:cNvPr id="19" name="Ellipse 18"/>
          <p:cNvSpPr/>
          <p:nvPr/>
        </p:nvSpPr>
        <p:spPr>
          <a:xfrm>
            <a:off x="6565448" y="2962515"/>
            <a:ext cx="685800" cy="435427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600" b="1" dirty="0" smtClean="0"/>
              <a:t>1,3</a:t>
            </a:r>
            <a:endParaRPr lang="de-DE" sz="1600" b="1" dirty="0"/>
          </a:p>
        </p:txBody>
      </p:sp>
      <p:sp>
        <p:nvSpPr>
          <p:cNvPr id="20" name="Ellipse 19"/>
          <p:cNvSpPr/>
          <p:nvPr/>
        </p:nvSpPr>
        <p:spPr>
          <a:xfrm>
            <a:off x="4897948" y="2338098"/>
            <a:ext cx="685800" cy="435427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600" b="1" dirty="0" smtClean="0"/>
              <a:t>1,2</a:t>
            </a:r>
            <a:endParaRPr lang="de-DE" sz="1600" b="1" dirty="0"/>
          </a:p>
        </p:txBody>
      </p:sp>
      <p:sp>
        <p:nvSpPr>
          <p:cNvPr id="21" name="Ellipse 20"/>
          <p:cNvSpPr/>
          <p:nvPr/>
        </p:nvSpPr>
        <p:spPr>
          <a:xfrm>
            <a:off x="7594148" y="2430878"/>
            <a:ext cx="685800" cy="435427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600" b="1" dirty="0" smtClean="0"/>
              <a:t>1,1</a:t>
            </a:r>
            <a:endParaRPr lang="de-DE" sz="1600" b="1" dirty="0"/>
          </a:p>
        </p:txBody>
      </p:sp>
      <p:sp>
        <p:nvSpPr>
          <p:cNvPr id="22" name="Ellipse 21"/>
          <p:cNvSpPr/>
          <p:nvPr/>
        </p:nvSpPr>
        <p:spPr>
          <a:xfrm>
            <a:off x="5440591" y="3107613"/>
            <a:ext cx="685800" cy="435427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600" b="1" dirty="0" smtClean="0"/>
              <a:t>1,2</a:t>
            </a:r>
            <a:endParaRPr lang="de-DE" sz="1600" b="1" dirty="0"/>
          </a:p>
        </p:txBody>
      </p:sp>
    </p:spTree>
    <p:extLst>
      <p:ext uri="{BB962C8B-B14F-4D97-AF65-F5344CB8AC3E}">
        <p14:creationId xmlns:p14="http://schemas.microsoft.com/office/powerpoint/2010/main" val="1595681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2">
            <a:extLst>
              <a:ext uri="{FF2B5EF4-FFF2-40B4-BE49-F238E27FC236}">
                <a16:creationId xmlns="" xmlns:a16="http://schemas.microsoft.com/office/drawing/2014/main" id="{F30FD29E-34F0-0D49-AACF-CAB8F7D14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363" y="263525"/>
            <a:ext cx="8985250" cy="668338"/>
          </a:xfrm>
        </p:spPr>
        <p:txBody>
          <a:bodyPr/>
          <a:lstStyle/>
          <a:p>
            <a:pPr eaLnBrk="1" hangingPunct="1"/>
            <a:r>
              <a:rPr lang="de-DE" dirty="0"/>
              <a:t>Das neue Qualitätssystem für die stationäre Pflege</a:t>
            </a:r>
            <a:endParaRPr lang="de-DE" altLang="de-DE" dirty="0"/>
          </a:p>
        </p:txBody>
      </p:sp>
      <p:sp>
        <p:nvSpPr>
          <p:cNvPr id="7" name="Datumsplatzhalter 3">
            <a:extLst>
              <a:ext uri="{FF2B5EF4-FFF2-40B4-BE49-F238E27FC236}">
                <a16:creationId xmlns="" xmlns:a16="http://schemas.microsoft.com/office/drawing/2014/main" id="{C980AF7E-2405-8747-9FEC-0168413159D1}"/>
              </a:ext>
            </a:extLst>
          </p:cNvPr>
          <p:cNvSpPr>
            <a:spLocks noGrp="1"/>
          </p:cNvSpPr>
          <p:nvPr>
            <p:ph type="dt" sz="quarter" idx="11"/>
          </p:nvPr>
        </p:nvSpPr>
        <p:spPr>
          <a:xfrm>
            <a:off x="360363" y="6311900"/>
            <a:ext cx="2334711" cy="546100"/>
          </a:xfrm>
        </p:spPr>
        <p:txBody>
          <a:bodyPr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800" kern="0" spc="6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 dirty="0" smtClean="0"/>
              <a:t>Mittwoch, 27. November 2019</a:t>
            </a:r>
            <a:endParaRPr lang="de-DE" dirty="0"/>
          </a:p>
        </p:txBody>
      </p:sp>
      <p:pic>
        <p:nvPicPr>
          <p:cNvPr id="5" name="Grafik 4">
            <a:extLst>
              <a:ext uri="{FF2B5EF4-FFF2-40B4-BE49-F238E27FC236}">
                <a16:creationId xmlns="" xmlns:a16="http://schemas.microsoft.com/office/drawing/2014/main" id="{E2A27574-F671-6E40-8857-ABEB977CDE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31863"/>
            <a:ext cx="9144000" cy="5273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xmlns="" id="{888F3689-ADAA-D646-B4BC-05BB831717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72861" y="6311900"/>
            <a:ext cx="1815167" cy="546100"/>
          </a:xfrm>
        </p:spPr>
        <p:txBody>
          <a:bodyPr/>
          <a:lstStyle/>
          <a:p>
            <a:pPr>
              <a:defRPr/>
            </a:pPr>
            <a:r>
              <a:rPr lang="de-DE" smtClean="0"/>
              <a:t>Mittwoch, 27. November 2019</a:t>
            </a:r>
            <a:endParaRPr lang="de-DE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xmlns="" id="{0516E1C4-7FDD-D540-868D-E52893B7A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Vorteile der neuen MDK-Qualitätsprüfung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xmlns="" id="{80967FE7-8834-A246-8C2A-201DEC400E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/>
            <a:r>
              <a:rPr lang="de-DE" dirty="0"/>
              <a:t>Der zentrale Fokus liegt auf der bewohnerbezogenen Versorgungsqualität </a:t>
            </a:r>
          </a:p>
          <a:p>
            <a:pPr marL="285750" indent="-285750"/>
            <a:endParaRPr lang="de-DE" dirty="0"/>
          </a:p>
          <a:p>
            <a:pPr marL="285750" indent="-285750"/>
            <a:r>
              <a:rPr lang="de-DE" dirty="0"/>
              <a:t>Die Prüfung bezieht sich auf alle Lebensbereiche der pflegebedürftigen Menschen, umfassender Pflegebegriff spiegelt sich wider</a:t>
            </a:r>
          </a:p>
          <a:p>
            <a:pPr marL="0" indent="0">
              <a:buNone/>
            </a:pPr>
            <a:endParaRPr lang="de-DE" dirty="0"/>
          </a:p>
          <a:p>
            <a:pPr marL="285750" indent="-285750"/>
            <a:r>
              <a:rPr lang="de-DE" dirty="0" smtClean="0"/>
              <a:t>Zentrale </a:t>
            </a:r>
            <a:r>
              <a:rPr lang="de-DE" dirty="0"/>
              <a:t>Beurteilungsgrundlage sind die Inaugenscheinnahme der Bewohner und das Fachgespräch mit Bezugspflegekräften</a:t>
            </a:r>
          </a:p>
          <a:p>
            <a:pPr marL="0" indent="0">
              <a:buNone/>
            </a:pPr>
            <a:endParaRPr lang="de-DE" dirty="0"/>
          </a:p>
          <a:p>
            <a:pPr marL="285750" indent="-285750"/>
            <a:r>
              <a:rPr lang="de-DE" dirty="0"/>
              <a:t>Qualität wird differenziert bewertet: Ergebnis-, Prozess- und </a:t>
            </a:r>
            <a:r>
              <a:rPr lang="de-DE" dirty="0" smtClean="0"/>
              <a:t>Dokumentationsdefizite</a:t>
            </a:r>
          </a:p>
          <a:p>
            <a:pPr marL="285750" indent="-285750"/>
            <a:endParaRPr lang="de-DE" dirty="0"/>
          </a:p>
          <a:p>
            <a:pPr marL="285750" indent="-285750"/>
            <a:r>
              <a:rPr lang="de-DE" dirty="0" smtClean="0"/>
              <a:t>Der </a:t>
            </a:r>
            <a:r>
              <a:rPr lang="de-DE" dirty="0"/>
              <a:t>MDK prüft wichtige Aspekte wie Medikamentenmanagement und Umgang mit herausforderndem Verhalten, die in Indikatoren nicht erfasst werden</a:t>
            </a:r>
          </a:p>
          <a:p>
            <a:pPr marL="285750" indent="-285750"/>
            <a:endParaRPr lang="de-DE" dirty="0"/>
          </a:p>
          <a:p>
            <a:pPr marL="285750" indent="-285750"/>
            <a:r>
              <a:rPr lang="de-DE" dirty="0" smtClean="0"/>
              <a:t>Die </a:t>
            </a:r>
            <a:r>
              <a:rPr lang="de-DE" dirty="0"/>
              <a:t>externe MDK-Qualitätsprüfung ergänzt die interne Erhebung und ist wichtiges Element der Qualitätssicherung </a:t>
            </a:r>
          </a:p>
          <a:p>
            <a:pPr marL="285750" indent="-285750"/>
            <a:endParaRPr lang="de-DE" dirty="0"/>
          </a:p>
          <a:p>
            <a:pPr marL="285750" indent="-285750"/>
            <a:endParaRPr lang="de-DE" dirty="0"/>
          </a:p>
          <a:p>
            <a:pPr marL="0" indent="0">
              <a:buNone/>
            </a:pPr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08338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2">
            <a:extLst>
              <a:ext uri="{FF2B5EF4-FFF2-40B4-BE49-F238E27FC236}">
                <a16:creationId xmlns="" xmlns:a16="http://schemas.microsoft.com/office/drawing/2014/main" id="{F30FD29E-34F0-0D49-AACF-CAB8F7D14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363" y="263525"/>
            <a:ext cx="8985250" cy="668338"/>
          </a:xfrm>
        </p:spPr>
        <p:txBody>
          <a:bodyPr/>
          <a:lstStyle/>
          <a:p>
            <a:pPr eaLnBrk="1" hangingPunct="1"/>
            <a:r>
              <a:rPr lang="de-DE" dirty="0"/>
              <a:t>Das Zusammenspiel der Akteure</a:t>
            </a:r>
            <a:endParaRPr lang="de-DE" altLang="de-DE" dirty="0"/>
          </a:p>
        </p:txBody>
      </p:sp>
      <p:sp>
        <p:nvSpPr>
          <p:cNvPr id="7" name="Datumsplatzhalter 3">
            <a:extLst>
              <a:ext uri="{FF2B5EF4-FFF2-40B4-BE49-F238E27FC236}">
                <a16:creationId xmlns="" xmlns:a16="http://schemas.microsoft.com/office/drawing/2014/main" id="{C980AF7E-2405-8747-9FEC-0168413159D1}"/>
              </a:ext>
            </a:extLst>
          </p:cNvPr>
          <p:cNvSpPr>
            <a:spLocks noGrp="1"/>
          </p:cNvSpPr>
          <p:nvPr>
            <p:ph type="dt" sz="quarter" idx="11"/>
          </p:nvPr>
        </p:nvSpPr>
        <p:spPr>
          <a:xfrm>
            <a:off x="372862" y="6311900"/>
            <a:ext cx="1760738" cy="546100"/>
          </a:xfrm>
        </p:spPr>
        <p:txBody>
          <a:bodyPr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800" kern="0" spc="6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 smtClean="0"/>
              <a:t>Mittwoch, 27. November 2019</a:t>
            </a:r>
            <a:endParaRPr lang="de-DE" dirty="0"/>
          </a:p>
        </p:txBody>
      </p:sp>
      <p:pic>
        <p:nvPicPr>
          <p:cNvPr id="4" name="Grafik 3">
            <a:extLst>
              <a:ext uri="{FF2B5EF4-FFF2-40B4-BE49-F238E27FC236}">
                <a16:creationId xmlns="" xmlns:a16="http://schemas.microsoft.com/office/drawing/2014/main" id="{AD6EBC80-CAC7-7D44-A666-9F126FE0FB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74416"/>
            <a:ext cx="9144000" cy="5035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94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372861" y="6311900"/>
            <a:ext cx="1986617" cy="546100"/>
          </a:xfrm>
        </p:spPr>
        <p:txBody>
          <a:bodyPr/>
          <a:lstStyle/>
          <a:p>
            <a:pPr>
              <a:defRPr/>
            </a:pPr>
            <a:r>
              <a:rPr lang="de-DE" smtClean="0"/>
              <a:t>Mittwoch, 27. November 2019</a:t>
            </a:r>
            <a:endParaRPr lang="de-DE" dirty="0"/>
          </a:p>
        </p:txBody>
      </p:sp>
      <p:sp>
        <p:nvSpPr>
          <p:cNvPr id="512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altLang="de-DE" dirty="0"/>
              <a:t>Die </a:t>
            </a:r>
            <a:r>
              <a:rPr lang="de-DE" altLang="de-DE" dirty="0" smtClean="0"/>
              <a:t>neue MDK-Prüfung </a:t>
            </a:r>
            <a:r>
              <a:rPr lang="de-DE" altLang="de-DE" dirty="0"/>
              <a:t>Schritt für Schritt</a:t>
            </a:r>
          </a:p>
        </p:txBody>
      </p:sp>
      <p:sp>
        <p:nvSpPr>
          <p:cNvPr id="9" name="Legende mit Pfeil nach unten 8"/>
          <p:cNvSpPr/>
          <p:nvPr/>
        </p:nvSpPr>
        <p:spPr>
          <a:xfrm>
            <a:off x="373061" y="1403350"/>
            <a:ext cx="8386763" cy="1162050"/>
          </a:xfrm>
          <a:prstGeom prst="downArrowCallou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000" b="1" dirty="0">
                <a:solidFill>
                  <a:schemeClr val="bg1"/>
                </a:solidFill>
              </a:rPr>
              <a:t>MDK erhält </a:t>
            </a:r>
            <a:r>
              <a:rPr lang="de-DE" sz="2000" b="1" dirty="0" smtClean="0">
                <a:solidFill>
                  <a:schemeClr val="bg1"/>
                </a:solidFill>
              </a:rPr>
              <a:t>Auftrag der </a:t>
            </a:r>
            <a:r>
              <a:rPr lang="de-DE" sz="2000" b="1" dirty="0">
                <a:solidFill>
                  <a:schemeClr val="bg1"/>
                </a:solidFill>
              </a:rPr>
              <a:t>L</a:t>
            </a:r>
            <a:r>
              <a:rPr lang="de-DE" sz="2000" b="1" dirty="0" smtClean="0">
                <a:solidFill>
                  <a:schemeClr val="bg1"/>
                </a:solidFill>
              </a:rPr>
              <a:t>andesverbände und Daten </a:t>
            </a:r>
            <a:r>
              <a:rPr lang="de-DE" sz="2000" b="1" dirty="0">
                <a:solidFill>
                  <a:schemeClr val="bg1"/>
                </a:solidFill>
              </a:rPr>
              <a:t>von der DAS</a:t>
            </a:r>
          </a:p>
        </p:txBody>
      </p:sp>
      <p:sp>
        <p:nvSpPr>
          <p:cNvPr id="10" name="Legende mit Pfeil nach unten 9"/>
          <p:cNvSpPr/>
          <p:nvPr/>
        </p:nvSpPr>
        <p:spPr>
          <a:xfrm>
            <a:off x="377826" y="2622550"/>
            <a:ext cx="8399462" cy="1162050"/>
          </a:xfrm>
          <a:prstGeom prst="downArrowCallou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DE" sz="2400" b="1" dirty="0">
              <a:solidFill>
                <a:schemeClr val="bg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DE" sz="2400" b="1" dirty="0">
              <a:solidFill>
                <a:schemeClr val="bg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000" b="1" dirty="0">
                <a:solidFill>
                  <a:schemeClr val="bg1"/>
                </a:solidFill>
              </a:rPr>
              <a:t>MDK meldet Prüfung </a:t>
            </a:r>
            <a:r>
              <a:rPr lang="de-DE" sz="2000" b="1" dirty="0" smtClean="0">
                <a:solidFill>
                  <a:schemeClr val="bg1"/>
                </a:solidFill>
              </a:rPr>
              <a:t>der Einrichtung </a:t>
            </a:r>
            <a:r>
              <a:rPr lang="de-DE" sz="2000" b="1" u="sng" dirty="0" smtClean="0">
                <a:solidFill>
                  <a:schemeClr val="bg1"/>
                </a:solidFill>
              </a:rPr>
              <a:t>am </a:t>
            </a:r>
            <a:r>
              <a:rPr lang="de-DE" sz="2000" b="1" u="sng" dirty="0">
                <a:solidFill>
                  <a:schemeClr val="bg1"/>
                </a:solidFill>
              </a:rPr>
              <a:t>Vortag </a:t>
            </a:r>
            <a:r>
              <a:rPr lang="de-DE" sz="2000" b="1" dirty="0">
                <a:solidFill>
                  <a:schemeClr val="bg1"/>
                </a:solidFill>
              </a:rPr>
              <a:t>an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DE" sz="2800" b="1" dirty="0">
              <a:solidFill>
                <a:schemeClr val="bg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DE" sz="1200" dirty="0">
              <a:solidFill>
                <a:schemeClr val="bg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DE" sz="1000" dirty="0">
              <a:solidFill>
                <a:schemeClr val="bg1"/>
              </a:solidFill>
            </a:endParaRPr>
          </a:p>
        </p:txBody>
      </p:sp>
      <p:sp>
        <p:nvSpPr>
          <p:cNvPr id="11" name="Legende mit Pfeil nach unten 10"/>
          <p:cNvSpPr/>
          <p:nvPr/>
        </p:nvSpPr>
        <p:spPr>
          <a:xfrm>
            <a:off x="377826" y="3838575"/>
            <a:ext cx="8386762" cy="1162050"/>
          </a:xfrm>
          <a:prstGeom prst="downArrowCallou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000" b="1" dirty="0">
                <a:solidFill>
                  <a:schemeClr val="bg1"/>
                </a:solidFill>
              </a:rPr>
              <a:t>Einführungsgespräch mit Vertretern der Einrichtung</a:t>
            </a:r>
            <a:endParaRPr lang="de-DE" sz="2000" dirty="0">
              <a:solidFill>
                <a:schemeClr val="bg1"/>
              </a:solidFill>
            </a:endParaRPr>
          </a:p>
        </p:txBody>
      </p:sp>
      <p:sp>
        <p:nvSpPr>
          <p:cNvPr id="12" name="Legende mit Pfeil nach unten 11"/>
          <p:cNvSpPr/>
          <p:nvPr/>
        </p:nvSpPr>
        <p:spPr>
          <a:xfrm>
            <a:off x="377826" y="5068888"/>
            <a:ext cx="8382000" cy="1162050"/>
          </a:xfrm>
          <a:prstGeom prst="downArrowCallou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000" b="1" dirty="0" smtClean="0">
                <a:solidFill>
                  <a:schemeClr val="bg1"/>
                </a:solidFill>
              </a:rPr>
              <a:t>Auswahl der Personen die in die Prüfung einbezogen werden - Stichprobe</a:t>
            </a:r>
            <a:endParaRPr lang="de-DE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249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>
          <a:xfrm>
            <a:off x="372861" y="6311900"/>
            <a:ext cx="1986617" cy="546100"/>
          </a:xfrm>
        </p:spPr>
        <p:txBody>
          <a:bodyPr/>
          <a:lstStyle/>
          <a:p>
            <a:pPr>
              <a:defRPr/>
            </a:pPr>
            <a:r>
              <a:rPr lang="de-DE" smtClean="0"/>
              <a:t>Mittwoch, 27. November 2019</a:t>
            </a:r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/>
              <a:t>Die neue MDK-Prüfung Schritt für Schritt</a:t>
            </a:r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360000" y="1009650"/>
            <a:ext cx="8417492" cy="5014817"/>
          </a:xfrm>
        </p:spPr>
        <p:txBody>
          <a:bodyPr/>
          <a:lstStyle/>
          <a:p>
            <a:pPr marL="0" lvl="0" indent="0">
              <a:lnSpc>
                <a:spcPct val="100000"/>
              </a:lnSpc>
              <a:buClrTx/>
              <a:buNone/>
            </a:pPr>
            <a:r>
              <a:rPr lang="de-DE" sz="2000" kern="1200" dirty="0">
                <a:solidFill>
                  <a:srgbClr val="3B3C3B"/>
                </a:solidFill>
                <a:latin typeface="Arial" panose="020B0604020202020204" pitchFamily="34" charset="0"/>
                <a:cs typeface="+mn-cs"/>
              </a:rPr>
              <a:t>Stichprobenbildung:</a:t>
            </a:r>
          </a:p>
          <a:p>
            <a:pPr marL="0" lvl="0" indent="0">
              <a:lnSpc>
                <a:spcPct val="100000"/>
              </a:lnSpc>
              <a:buClrTx/>
              <a:buNone/>
            </a:pPr>
            <a:endParaRPr lang="de-DE" sz="2000" kern="1200" dirty="0">
              <a:solidFill>
                <a:srgbClr val="3B3C3B"/>
              </a:solidFill>
              <a:latin typeface="Arial" panose="020B0604020202020204" pitchFamily="34" charset="0"/>
              <a:cs typeface="+mn-cs"/>
            </a:endParaRPr>
          </a:p>
          <a:p>
            <a:pPr marL="0" lvl="0" indent="0">
              <a:lnSpc>
                <a:spcPct val="100000"/>
              </a:lnSpc>
              <a:buClrTx/>
              <a:buNone/>
            </a:pPr>
            <a:r>
              <a:rPr lang="de-DE" sz="2000" kern="1200" dirty="0">
                <a:solidFill>
                  <a:srgbClr val="3B3C3B"/>
                </a:solidFill>
                <a:latin typeface="Arial" panose="020B0604020202020204" pitchFamily="34" charset="0"/>
                <a:cs typeface="+mn-cs"/>
              </a:rPr>
              <a:t>Einrichtungen </a:t>
            </a:r>
            <a:r>
              <a:rPr lang="de-DE" sz="2000" b="1" kern="1200" dirty="0">
                <a:solidFill>
                  <a:srgbClr val="3B3C3B"/>
                </a:solidFill>
                <a:latin typeface="Arial" panose="020B0604020202020204" pitchFamily="34" charset="0"/>
                <a:cs typeface="+mn-cs"/>
              </a:rPr>
              <a:t>mit Datenerhebung </a:t>
            </a:r>
            <a:endParaRPr lang="de-DE" sz="2000" b="1" kern="1200" dirty="0" smtClean="0">
              <a:solidFill>
                <a:srgbClr val="3B3C3B"/>
              </a:solidFill>
              <a:latin typeface="Arial" panose="020B0604020202020204" pitchFamily="34" charset="0"/>
              <a:cs typeface="+mn-cs"/>
            </a:endParaRPr>
          </a:p>
          <a:p>
            <a:pPr marL="0" lvl="0" indent="0">
              <a:lnSpc>
                <a:spcPct val="100000"/>
              </a:lnSpc>
              <a:buClrTx/>
              <a:buNone/>
            </a:pPr>
            <a:endParaRPr lang="de-DE" sz="2000" b="1" kern="1200" dirty="0">
              <a:solidFill>
                <a:srgbClr val="3B3C3B"/>
              </a:solidFill>
              <a:latin typeface="Arial" panose="020B0604020202020204" pitchFamily="34" charset="0"/>
              <a:cs typeface="+mn-cs"/>
              <a:sym typeface="Wingdings" panose="05000000000000000000" pitchFamily="2" charset="2"/>
            </a:endParaRPr>
          </a:p>
          <a:p>
            <a:pPr marL="342900" lvl="0" indent="-342900" algn="ctr">
              <a:lnSpc>
                <a:spcPct val="100000"/>
              </a:lnSpc>
              <a:buClrTx/>
              <a:buFont typeface="Wingdings" panose="05000000000000000000" pitchFamily="2" charset="2"/>
              <a:buChar char="à"/>
            </a:pPr>
            <a:r>
              <a:rPr lang="de-DE" sz="2000" kern="1200" dirty="0" smtClean="0">
                <a:solidFill>
                  <a:srgbClr val="3B3C3B"/>
                </a:solidFill>
                <a:latin typeface="Arial" panose="020B0604020202020204" pitchFamily="34" charset="0"/>
                <a:cs typeface="+mn-cs"/>
                <a:sym typeface="Wingdings" panose="05000000000000000000" pitchFamily="2" charset="2"/>
              </a:rPr>
              <a:t>Stichprobenbildung </a:t>
            </a:r>
            <a:r>
              <a:rPr lang="de-DE" sz="2000" kern="1200" dirty="0">
                <a:solidFill>
                  <a:srgbClr val="3B3C3B"/>
                </a:solidFill>
                <a:latin typeface="Arial" panose="020B0604020202020204" pitchFamily="34" charset="0"/>
                <a:cs typeface="+mn-cs"/>
                <a:sym typeface="Wingdings" panose="05000000000000000000" pitchFamily="2" charset="2"/>
              </a:rPr>
              <a:t>anhand der Bewohnercodes, </a:t>
            </a:r>
            <a:r>
              <a:rPr lang="de-DE" sz="2000" kern="1200" dirty="0" smtClean="0">
                <a:solidFill>
                  <a:srgbClr val="3B3C3B"/>
                </a:solidFill>
                <a:latin typeface="Arial" panose="020B0604020202020204" pitchFamily="34" charset="0"/>
                <a:cs typeface="+mn-cs"/>
                <a:sym typeface="Wingdings" panose="05000000000000000000" pitchFamily="2" charset="2"/>
              </a:rPr>
              <a:t>die </a:t>
            </a:r>
            <a:r>
              <a:rPr lang="de-DE" sz="2000" kern="1200" dirty="0">
                <a:solidFill>
                  <a:srgbClr val="3B3C3B"/>
                </a:solidFill>
                <a:latin typeface="Arial" panose="020B0604020202020204" pitchFamily="34" charset="0"/>
                <a:cs typeface="+mn-cs"/>
                <a:sym typeface="Wingdings" panose="05000000000000000000" pitchFamily="2" charset="2"/>
              </a:rPr>
              <a:t>von der DAS mitgeteilt werden </a:t>
            </a:r>
            <a:r>
              <a:rPr lang="de-DE" sz="2000" kern="1200" dirty="0" smtClean="0">
                <a:solidFill>
                  <a:srgbClr val="3B3C3B"/>
                </a:solidFill>
                <a:latin typeface="Arial" panose="020B0604020202020204" pitchFamily="34" charset="0"/>
                <a:cs typeface="+mn-cs"/>
                <a:sym typeface="Wingdings" panose="05000000000000000000" pitchFamily="2" charset="2"/>
              </a:rPr>
              <a:t>	</a:t>
            </a:r>
          </a:p>
          <a:p>
            <a:pPr marL="0" lvl="0" indent="0">
              <a:lnSpc>
                <a:spcPct val="100000"/>
              </a:lnSpc>
              <a:buClrTx/>
              <a:buNone/>
            </a:pPr>
            <a:r>
              <a:rPr lang="de-DE" sz="2000" kern="1200" dirty="0">
                <a:solidFill>
                  <a:srgbClr val="3B3C3B"/>
                </a:solidFill>
                <a:latin typeface="Arial" panose="020B0604020202020204" pitchFamily="34" charset="0"/>
                <a:cs typeface="+mn-cs"/>
                <a:sym typeface="Wingdings" panose="05000000000000000000" pitchFamily="2" charset="2"/>
              </a:rPr>
              <a:t>	</a:t>
            </a:r>
            <a:r>
              <a:rPr lang="de-DE" sz="2000" kern="1200" dirty="0" smtClean="0">
                <a:solidFill>
                  <a:srgbClr val="3B3C3B"/>
                </a:solidFill>
                <a:latin typeface="Arial" panose="020B0604020202020204" pitchFamily="34" charset="0"/>
                <a:cs typeface="+mn-cs"/>
                <a:sym typeface="Wingdings" panose="05000000000000000000" pitchFamily="2" charset="2"/>
              </a:rPr>
              <a:t>			</a:t>
            </a:r>
          </a:p>
          <a:p>
            <a:pPr marL="0" lvl="0" indent="0">
              <a:lnSpc>
                <a:spcPct val="100000"/>
              </a:lnSpc>
              <a:buClrTx/>
              <a:buNone/>
            </a:pPr>
            <a:r>
              <a:rPr lang="de-DE" sz="2000" kern="1200" dirty="0">
                <a:solidFill>
                  <a:srgbClr val="3B3C3B"/>
                </a:solidFill>
                <a:latin typeface="Arial" panose="020B0604020202020204" pitchFamily="34" charset="0"/>
                <a:cs typeface="+mn-cs"/>
                <a:sym typeface="Wingdings" panose="05000000000000000000" pitchFamily="2" charset="2"/>
              </a:rPr>
              <a:t>	</a:t>
            </a:r>
            <a:r>
              <a:rPr lang="de-DE" sz="2000" kern="1200" dirty="0" smtClean="0">
                <a:solidFill>
                  <a:srgbClr val="3B3C3B"/>
                </a:solidFill>
                <a:latin typeface="Arial" panose="020B0604020202020204" pitchFamily="34" charset="0"/>
                <a:cs typeface="+mn-cs"/>
                <a:sym typeface="Wingdings" panose="05000000000000000000" pitchFamily="2" charset="2"/>
              </a:rPr>
              <a:t>			</a:t>
            </a:r>
          </a:p>
          <a:p>
            <a:pPr marL="0" lvl="0" indent="0">
              <a:lnSpc>
                <a:spcPct val="100000"/>
              </a:lnSpc>
              <a:buClrTx/>
              <a:buNone/>
            </a:pPr>
            <a:r>
              <a:rPr lang="de-DE" sz="2000" kern="1200" dirty="0" smtClean="0">
                <a:solidFill>
                  <a:srgbClr val="3B3C3B"/>
                </a:solidFill>
                <a:latin typeface="Arial" panose="020B0604020202020204" pitchFamily="34" charset="0"/>
                <a:cs typeface="+mn-cs"/>
              </a:rPr>
              <a:t>Subgruppe A 	Code1,Code 2 		Reserve: Code 3 bis Code </a:t>
            </a:r>
          </a:p>
          <a:p>
            <a:pPr marL="0" lvl="0" indent="0">
              <a:lnSpc>
                <a:spcPct val="100000"/>
              </a:lnSpc>
              <a:buClrTx/>
              <a:buNone/>
            </a:pPr>
            <a:endParaRPr lang="de-DE" sz="2000" kern="1200" dirty="0" smtClean="0">
              <a:solidFill>
                <a:srgbClr val="3B3C3B"/>
              </a:solidFill>
              <a:latin typeface="Arial" panose="020B0604020202020204" pitchFamily="34" charset="0"/>
              <a:cs typeface="+mn-cs"/>
            </a:endParaRPr>
          </a:p>
          <a:p>
            <a:pPr marL="0" lvl="0" indent="0">
              <a:lnSpc>
                <a:spcPct val="100000"/>
              </a:lnSpc>
              <a:buClrTx/>
              <a:buNone/>
            </a:pPr>
            <a:r>
              <a:rPr lang="de-DE" sz="2000" kern="1200" dirty="0" smtClean="0">
                <a:solidFill>
                  <a:srgbClr val="3B3C3B"/>
                </a:solidFill>
                <a:latin typeface="Arial" panose="020B0604020202020204" pitchFamily="34" charset="0"/>
                <a:cs typeface="+mn-cs"/>
              </a:rPr>
              <a:t>Subgruppe B	</a:t>
            </a:r>
            <a:r>
              <a:rPr lang="de-DE" sz="2000" kern="1200" dirty="0" smtClean="0">
                <a:solidFill>
                  <a:srgbClr val="3B3C3B"/>
                </a:solidFill>
                <a:latin typeface="Arial" panose="020B0604020202020204" pitchFamily="34" charset="0"/>
              </a:rPr>
              <a:t>Code 9,Code 10 </a:t>
            </a:r>
            <a:r>
              <a:rPr lang="de-DE" sz="2000" kern="1200" dirty="0">
                <a:solidFill>
                  <a:srgbClr val="3B3C3B"/>
                </a:solidFill>
                <a:latin typeface="Arial" panose="020B0604020202020204" pitchFamily="34" charset="0"/>
              </a:rPr>
              <a:t>	</a:t>
            </a:r>
            <a:r>
              <a:rPr lang="de-DE" sz="2000" kern="1200" dirty="0" smtClean="0">
                <a:solidFill>
                  <a:srgbClr val="3B3C3B"/>
                </a:solidFill>
                <a:latin typeface="Arial" panose="020B0604020202020204" pitchFamily="34" charset="0"/>
              </a:rPr>
              <a:t>Reserve</a:t>
            </a:r>
            <a:r>
              <a:rPr lang="de-DE" sz="2000" kern="1200" dirty="0">
                <a:solidFill>
                  <a:srgbClr val="3B3C3B"/>
                </a:solidFill>
                <a:latin typeface="Arial" panose="020B0604020202020204" pitchFamily="34" charset="0"/>
              </a:rPr>
              <a:t>: Code </a:t>
            </a:r>
            <a:r>
              <a:rPr lang="de-DE" sz="2000" kern="1200" dirty="0" smtClean="0">
                <a:solidFill>
                  <a:srgbClr val="3B3C3B"/>
                </a:solidFill>
                <a:latin typeface="Arial" panose="020B0604020202020204" pitchFamily="34" charset="0"/>
              </a:rPr>
              <a:t>11 </a:t>
            </a:r>
            <a:r>
              <a:rPr lang="de-DE" sz="2000" kern="1200" dirty="0">
                <a:solidFill>
                  <a:srgbClr val="3B3C3B"/>
                </a:solidFill>
                <a:latin typeface="Arial" panose="020B0604020202020204" pitchFamily="34" charset="0"/>
              </a:rPr>
              <a:t>bis Code </a:t>
            </a:r>
            <a:endParaRPr lang="de-DE" sz="2000" kern="1200" dirty="0" smtClean="0">
              <a:solidFill>
                <a:srgbClr val="3B3C3B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00000"/>
              </a:lnSpc>
              <a:buClrTx/>
              <a:buNone/>
            </a:pPr>
            <a:endParaRPr lang="de-DE" sz="2000" kern="1200" dirty="0" smtClean="0">
              <a:solidFill>
                <a:srgbClr val="3B3C3B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00000"/>
              </a:lnSpc>
              <a:buClrTx/>
              <a:buNone/>
            </a:pPr>
            <a:r>
              <a:rPr lang="de-DE" sz="2000" kern="1200" dirty="0" smtClean="0">
                <a:solidFill>
                  <a:srgbClr val="3B3C3B"/>
                </a:solidFill>
                <a:latin typeface="Arial" panose="020B0604020202020204" pitchFamily="34" charset="0"/>
              </a:rPr>
              <a:t>Subgruppe C	Code17,Code 18 </a:t>
            </a:r>
            <a:r>
              <a:rPr lang="de-DE" sz="2000" kern="1200" dirty="0">
                <a:solidFill>
                  <a:srgbClr val="3B3C3B"/>
                </a:solidFill>
                <a:latin typeface="Arial" panose="020B0604020202020204" pitchFamily="34" charset="0"/>
              </a:rPr>
              <a:t>	</a:t>
            </a:r>
            <a:r>
              <a:rPr lang="de-DE" sz="2000" kern="1200" dirty="0" smtClean="0">
                <a:solidFill>
                  <a:srgbClr val="3B3C3B"/>
                </a:solidFill>
                <a:latin typeface="Arial" panose="020B0604020202020204" pitchFamily="34" charset="0"/>
              </a:rPr>
              <a:t>Reserve</a:t>
            </a:r>
            <a:r>
              <a:rPr lang="de-DE" sz="2000" kern="1200" dirty="0">
                <a:solidFill>
                  <a:srgbClr val="3B3C3B"/>
                </a:solidFill>
                <a:latin typeface="Arial" panose="020B0604020202020204" pitchFamily="34" charset="0"/>
              </a:rPr>
              <a:t>: Code </a:t>
            </a:r>
            <a:r>
              <a:rPr lang="de-DE" sz="2000" kern="1200" dirty="0" smtClean="0">
                <a:solidFill>
                  <a:srgbClr val="3B3C3B"/>
                </a:solidFill>
                <a:latin typeface="Arial" panose="020B0604020202020204" pitchFamily="34" charset="0"/>
              </a:rPr>
              <a:t>19 </a:t>
            </a:r>
            <a:r>
              <a:rPr lang="de-DE" sz="2000" kern="1200" dirty="0">
                <a:solidFill>
                  <a:srgbClr val="3B3C3B"/>
                </a:solidFill>
                <a:latin typeface="Arial" panose="020B0604020202020204" pitchFamily="34" charset="0"/>
              </a:rPr>
              <a:t>bis Code </a:t>
            </a:r>
            <a:r>
              <a:rPr lang="de-DE" sz="2000" kern="1200" dirty="0" smtClean="0">
                <a:solidFill>
                  <a:srgbClr val="3B3C3B"/>
                </a:solidFill>
                <a:latin typeface="Arial" panose="020B0604020202020204" pitchFamily="34" charset="0"/>
              </a:rPr>
              <a:t>24</a:t>
            </a:r>
            <a:endParaRPr lang="de-DE" sz="2000" kern="1200" dirty="0">
              <a:solidFill>
                <a:srgbClr val="3B3C3B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00000"/>
              </a:lnSpc>
              <a:buClrTx/>
              <a:buNone/>
            </a:pPr>
            <a:endParaRPr lang="de-DE" sz="2000" kern="1200" dirty="0">
              <a:solidFill>
                <a:srgbClr val="3B3C3B"/>
              </a:solidFill>
              <a:latin typeface="Arial" panose="020B0604020202020204" pitchFamily="34" charset="0"/>
              <a:cs typeface="+mn-cs"/>
            </a:endParaRPr>
          </a:p>
          <a:p>
            <a:pPr marL="0" indent="0">
              <a:buNone/>
            </a:pPr>
            <a:endParaRPr lang="de-DE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754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>
          <a:xfrm>
            <a:off x="372861" y="6311900"/>
            <a:ext cx="1986617" cy="546100"/>
          </a:xfrm>
        </p:spPr>
        <p:txBody>
          <a:bodyPr/>
          <a:lstStyle/>
          <a:p>
            <a:pPr>
              <a:defRPr/>
            </a:pPr>
            <a:r>
              <a:rPr lang="de-DE" smtClean="0"/>
              <a:t>Mittwoch, 27. November 2019</a:t>
            </a:r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/>
              <a:t>Die neue MDK-Prüfung Schritt für Schritt</a:t>
            </a:r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360000" y="1028700"/>
            <a:ext cx="8417492" cy="4995767"/>
          </a:xfrm>
        </p:spPr>
        <p:txBody>
          <a:bodyPr/>
          <a:lstStyle/>
          <a:p>
            <a:pPr marL="0" lvl="0" indent="0">
              <a:lnSpc>
                <a:spcPct val="100000"/>
              </a:lnSpc>
              <a:buClrTx/>
              <a:buNone/>
            </a:pPr>
            <a:r>
              <a:rPr lang="de-DE" sz="2000" kern="1200" dirty="0">
                <a:solidFill>
                  <a:srgbClr val="3B3C3B"/>
                </a:solidFill>
                <a:latin typeface="Arial" panose="020B0604020202020204" pitchFamily="34" charset="0"/>
              </a:rPr>
              <a:t>Stichprobenbildung:</a:t>
            </a:r>
          </a:p>
          <a:p>
            <a:pPr marL="0" lvl="0" indent="0">
              <a:lnSpc>
                <a:spcPct val="100000"/>
              </a:lnSpc>
              <a:buClrTx/>
              <a:buNone/>
            </a:pPr>
            <a:endParaRPr lang="de-DE" sz="2000" kern="1200" dirty="0">
              <a:solidFill>
                <a:srgbClr val="3B3C3B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00000"/>
              </a:lnSpc>
              <a:buClrTx/>
              <a:buNone/>
            </a:pPr>
            <a:r>
              <a:rPr lang="de-DE" sz="2000" kern="1200" dirty="0">
                <a:solidFill>
                  <a:srgbClr val="3B3C3B"/>
                </a:solidFill>
                <a:latin typeface="Arial" panose="020B0604020202020204" pitchFamily="34" charset="0"/>
              </a:rPr>
              <a:t>Einrichtungen </a:t>
            </a:r>
            <a:r>
              <a:rPr lang="de-DE" sz="2000" b="1" kern="1200" dirty="0" smtClean="0">
                <a:solidFill>
                  <a:srgbClr val="3B3C3B"/>
                </a:solidFill>
                <a:latin typeface="Arial" panose="020B0604020202020204" pitchFamily="34" charset="0"/>
              </a:rPr>
              <a:t>ohne </a:t>
            </a:r>
            <a:r>
              <a:rPr lang="de-DE" sz="2000" b="1" kern="1200" dirty="0">
                <a:solidFill>
                  <a:srgbClr val="3B3C3B"/>
                </a:solidFill>
                <a:latin typeface="Arial" panose="020B0604020202020204" pitchFamily="34" charset="0"/>
              </a:rPr>
              <a:t>Datenerhebung </a:t>
            </a:r>
          </a:p>
          <a:p>
            <a:pPr marL="0" lvl="0" indent="0">
              <a:lnSpc>
                <a:spcPct val="100000"/>
              </a:lnSpc>
              <a:buClrTx/>
              <a:buNone/>
            </a:pPr>
            <a:endParaRPr lang="de-DE" sz="2000" b="1" kern="1200" dirty="0">
              <a:solidFill>
                <a:srgbClr val="3B3C3B"/>
              </a:solidFill>
              <a:latin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 algn="ctr">
              <a:lnSpc>
                <a:spcPct val="100000"/>
              </a:lnSpc>
              <a:buClrTx/>
              <a:buNone/>
            </a:pPr>
            <a:r>
              <a:rPr lang="de-DE" sz="2000" kern="1200" dirty="0" smtClean="0">
                <a:solidFill>
                  <a:srgbClr val="3B3C3B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 Stichprobe </a:t>
            </a:r>
            <a:r>
              <a:rPr lang="de-DE" sz="2000" kern="1200" dirty="0">
                <a:solidFill>
                  <a:srgbClr val="3B3C3B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anhand der von der Einrichtung vorzuhaltenden Liste der Bewohner mit Merkmalsausprägungen zu Mobilität und Kognition</a:t>
            </a:r>
          </a:p>
          <a:p>
            <a:pPr marL="0" lvl="0" indent="0" algn="ctr">
              <a:lnSpc>
                <a:spcPct val="100000"/>
              </a:lnSpc>
              <a:buClrTx/>
              <a:buNone/>
            </a:pPr>
            <a:endParaRPr lang="de-DE" sz="2000" kern="1200" dirty="0">
              <a:solidFill>
                <a:srgbClr val="3B3C3B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00000"/>
              </a:lnSpc>
              <a:buClrTx/>
              <a:buNone/>
            </a:pPr>
            <a:r>
              <a:rPr lang="de-DE" sz="2000" kern="1200" dirty="0" smtClean="0">
                <a:solidFill>
                  <a:srgbClr val="3B3C3B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Subgruppe A 	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Fortbewegung </a:t>
            </a: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und Kognition beeinträchtigt</a:t>
            </a:r>
            <a:endParaRPr lang="de-DE" sz="2000" kern="1200" dirty="0">
              <a:solidFill>
                <a:srgbClr val="3B3C3B"/>
              </a:solidFill>
              <a:latin typeface="Arial" panose="020B0604020202020204" pitchFamily="34" charset="0"/>
              <a:sym typeface="Wingdings" panose="05000000000000000000" pitchFamily="2" charset="2"/>
            </a:endParaRPr>
          </a:p>
          <a:p>
            <a:pPr marL="0" lvl="0" indent="0">
              <a:lnSpc>
                <a:spcPct val="100000"/>
              </a:lnSpc>
              <a:buClrTx/>
              <a:buNone/>
            </a:pPr>
            <a:endParaRPr lang="de-DE" sz="2000" kern="1200" dirty="0">
              <a:solidFill>
                <a:srgbClr val="3B3C3B"/>
              </a:solidFill>
              <a:latin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Subgruppe B 	Fortbewegung beeinträchtigt und Kognition 								unbeeinträchtigt</a:t>
            </a:r>
          </a:p>
          <a:p>
            <a:pPr marL="0" indent="0">
              <a:buNone/>
            </a:pPr>
            <a:endParaRPr lang="de-DE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Subgruppe C	Fortbewegung unbeeinträchtigt und Kognition 							beeinträchtigt</a:t>
            </a:r>
          </a:p>
          <a:p>
            <a:pPr marL="0" indent="0">
              <a:buNone/>
            </a:pPr>
            <a:endParaRPr lang="de-DE" sz="2000" kern="1200" dirty="0" smtClean="0">
              <a:solidFill>
                <a:srgbClr val="3B3C3B"/>
              </a:solidFill>
              <a:latin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de-DE" sz="2000" kern="1200" dirty="0" smtClean="0">
                <a:solidFill>
                  <a:srgbClr val="3B3C3B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Die </a:t>
            </a:r>
            <a:r>
              <a:rPr lang="de-DE" sz="2000" kern="1200" dirty="0">
                <a:solidFill>
                  <a:srgbClr val="3B3C3B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Liste ist von allen Einrichtungen </a:t>
            </a:r>
            <a:r>
              <a:rPr lang="de-DE" sz="2000" kern="1200" dirty="0" smtClean="0">
                <a:solidFill>
                  <a:srgbClr val="3B3C3B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vorzuhalten.</a:t>
            </a:r>
            <a:endParaRPr lang="de-DE" sz="2000" kern="1200" dirty="0">
              <a:solidFill>
                <a:srgbClr val="3B3C3B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de-DE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Legende mit Pfeil nach unten 5"/>
          <p:cNvSpPr/>
          <p:nvPr/>
        </p:nvSpPr>
        <p:spPr>
          <a:xfrm>
            <a:off x="372861" y="5710431"/>
            <a:ext cx="8332989" cy="628072"/>
          </a:xfrm>
          <a:prstGeom prst="downArrowCallou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000" b="1" dirty="0" smtClean="0">
                <a:solidFill>
                  <a:schemeClr val="bg1"/>
                </a:solidFill>
              </a:rPr>
              <a:t>Einwilligung zur Teilnahme an der Prüfung einholen</a:t>
            </a:r>
            <a:r>
              <a:rPr lang="de-DE" sz="2000" dirty="0">
                <a:solidFill>
                  <a:schemeClr val="bg1"/>
                </a:solidFill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651298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372861" y="6311900"/>
            <a:ext cx="1831495" cy="546100"/>
          </a:xfrm>
        </p:spPr>
        <p:txBody>
          <a:bodyPr/>
          <a:lstStyle/>
          <a:p>
            <a:pPr>
              <a:defRPr/>
            </a:pPr>
            <a:r>
              <a:rPr lang="de-DE" smtClean="0"/>
              <a:t>Mittwoch, 27. November 2019</a:t>
            </a:r>
            <a:endParaRPr lang="de-DE" dirty="0"/>
          </a:p>
        </p:txBody>
      </p:sp>
      <p:sp>
        <p:nvSpPr>
          <p:cNvPr id="615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altLang="de-DE" dirty="0"/>
              <a:t>Die </a:t>
            </a:r>
            <a:r>
              <a:rPr lang="de-DE" altLang="de-DE" dirty="0" smtClean="0"/>
              <a:t>neue MDK-Prüfung </a:t>
            </a:r>
            <a:r>
              <a:rPr lang="de-DE" altLang="de-DE" dirty="0"/>
              <a:t>Schritt für Schritt</a:t>
            </a:r>
            <a:br>
              <a:rPr lang="de-DE" altLang="de-DE" dirty="0"/>
            </a:br>
            <a:endParaRPr lang="de-DE" altLang="de-DE" sz="2200" dirty="0">
              <a:solidFill>
                <a:schemeClr val="accent3"/>
              </a:solidFill>
            </a:endParaRPr>
          </a:p>
        </p:txBody>
      </p:sp>
      <p:sp>
        <p:nvSpPr>
          <p:cNvPr id="9" name="Legende mit Pfeil nach unten 8"/>
          <p:cNvSpPr/>
          <p:nvPr/>
        </p:nvSpPr>
        <p:spPr>
          <a:xfrm>
            <a:off x="179388" y="3634668"/>
            <a:ext cx="8424862" cy="1383877"/>
          </a:xfrm>
          <a:prstGeom prst="downArrowCallou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000" b="1" dirty="0" smtClean="0">
                <a:solidFill>
                  <a:schemeClr val="bg1"/>
                </a:solidFill>
              </a:rPr>
              <a:t>Fachgespräch und Dokumentation </a:t>
            </a:r>
            <a:endParaRPr lang="de-DE" sz="2000" b="1" dirty="0">
              <a:solidFill>
                <a:schemeClr val="bg1"/>
              </a:solidFill>
            </a:endParaRPr>
          </a:p>
        </p:txBody>
      </p:sp>
      <p:sp>
        <p:nvSpPr>
          <p:cNvPr id="10" name="Legende mit Pfeil nach unten 9"/>
          <p:cNvSpPr/>
          <p:nvPr/>
        </p:nvSpPr>
        <p:spPr>
          <a:xfrm>
            <a:off x="179388" y="2609266"/>
            <a:ext cx="8424862" cy="1013401"/>
          </a:xfrm>
          <a:prstGeom prst="downArrowCallout">
            <a:avLst>
              <a:gd name="adj1" fmla="val 19005"/>
              <a:gd name="adj2" fmla="val 25000"/>
              <a:gd name="adj3" fmla="val 25000"/>
              <a:gd name="adj4" fmla="val 64977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000" b="1" dirty="0" smtClean="0">
                <a:solidFill>
                  <a:schemeClr val="bg1"/>
                </a:solidFill>
              </a:rPr>
              <a:t>Plausibilitätskontrolle bei 6 Bewohnern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600" dirty="0" smtClean="0">
                <a:solidFill>
                  <a:schemeClr val="bg1"/>
                </a:solidFill>
              </a:rPr>
              <a:t>(Stimmen die Angaben der Einrichtung (Indikatoren) mit Feststellungen des MDK überein?)</a:t>
            </a:r>
            <a:endParaRPr lang="de-DE" sz="1600" dirty="0">
              <a:solidFill>
                <a:schemeClr val="bg1"/>
              </a:solidFill>
            </a:endParaRPr>
          </a:p>
        </p:txBody>
      </p:sp>
      <p:sp>
        <p:nvSpPr>
          <p:cNvPr id="12" name="Legende mit Pfeil nach unten 11"/>
          <p:cNvSpPr/>
          <p:nvPr/>
        </p:nvSpPr>
        <p:spPr>
          <a:xfrm>
            <a:off x="161924" y="5106987"/>
            <a:ext cx="8459789" cy="1116470"/>
          </a:xfrm>
          <a:prstGeom prst="downArrowCallou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000" b="1" dirty="0">
                <a:solidFill>
                  <a:schemeClr val="bg1"/>
                </a:solidFill>
              </a:rPr>
              <a:t>Bewertung und Beschreibung von Qualitätsdefiziten</a:t>
            </a:r>
          </a:p>
        </p:txBody>
      </p:sp>
      <p:sp>
        <p:nvSpPr>
          <p:cNvPr id="13" name="Legende mit Pfeil nach unten 12"/>
          <p:cNvSpPr/>
          <p:nvPr/>
        </p:nvSpPr>
        <p:spPr>
          <a:xfrm>
            <a:off x="179388" y="942975"/>
            <a:ext cx="8424862" cy="1655501"/>
          </a:xfrm>
          <a:prstGeom prst="downArrowCallou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000" b="1" dirty="0">
                <a:solidFill>
                  <a:schemeClr val="bg1"/>
                </a:solidFill>
              </a:rPr>
              <a:t>Untersuchung der Versorgungsqualität bei 9 Bewohnern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000" b="1" dirty="0">
                <a:solidFill>
                  <a:schemeClr val="bg1"/>
                </a:solidFill>
              </a:rPr>
              <a:t>durch </a:t>
            </a:r>
            <a:r>
              <a:rPr lang="de-DE" sz="2000" b="1" dirty="0" smtClean="0">
                <a:solidFill>
                  <a:schemeClr val="bg1"/>
                </a:solidFill>
              </a:rPr>
              <a:t>Inaugenscheinnahme</a:t>
            </a:r>
            <a:r>
              <a:rPr lang="de-DE" sz="2000" dirty="0">
                <a:solidFill>
                  <a:schemeClr val="bg1"/>
                </a:solidFill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291487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372862" y="6311900"/>
            <a:ext cx="2027438" cy="546100"/>
          </a:xfrm>
        </p:spPr>
        <p:txBody>
          <a:bodyPr/>
          <a:lstStyle/>
          <a:p>
            <a:pPr>
              <a:defRPr/>
            </a:pPr>
            <a:r>
              <a:rPr lang="de-DE" smtClean="0"/>
              <a:t>Mittwoch, 27. November 2019</a:t>
            </a:r>
            <a:endParaRPr lang="de-DE" dirty="0"/>
          </a:p>
        </p:txBody>
      </p:sp>
      <p:sp>
        <p:nvSpPr>
          <p:cNvPr id="922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altLang="de-DE" dirty="0"/>
              <a:t>Die </a:t>
            </a:r>
            <a:r>
              <a:rPr lang="de-DE" altLang="de-DE" dirty="0" smtClean="0"/>
              <a:t>neue MDK-Prüfung </a:t>
            </a:r>
            <a:r>
              <a:rPr lang="de-DE" altLang="de-DE" dirty="0"/>
              <a:t>Schritt für Schritt</a:t>
            </a:r>
            <a:br>
              <a:rPr lang="de-DE" altLang="de-DE" dirty="0"/>
            </a:br>
            <a:endParaRPr lang="de-DE" altLang="de-DE" sz="2200" dirty="0"/>
          </a:p>
        </p:txBody>
      </p:sp>
      <p:sp>
        <p:nvSpPr>
          <p:cNvPr id="9" name="Legende mit Pfeil nach unten 8"/>
          <p:cNvSpPr/>
          <p:nvPr/>
        </p:nvSpPr>
        <p:spPr>
          <a:xfrm>
            <a:off x="380241" y="1419985"/>
            <a:ext cx="8380412" cy="1790354"/>
          </a:xfrm>
          <a:prstGeom prst="downArrowCallou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marL="323850" indent="-323850" algn="ctr">
              <a:lnSpc>
                <a:spcPct val="107000"/>
              </a:lnSpc>
              <a:buClr>
                <a:srgbClr val="009EE3"/>
              </a:buClr>
              <a:defRPr/>
            </a:pPr>
            <a:r>
              <a:rPr lang="de-DE" sz="2000" b="1" dirty="0">
                <a:solidFill>
                  <a:schemeClr val="bg1"/>
                </a:solidFill>
              </a:rPr>
              <a:t>Teamgespräch </a:t>
            </a:r>
          </a:p>
          <a:p>
            <a:pPr marL="323850" indent="-323850" algn="ctr">
              <a:lnSpc>
                <a:spcPct val="107000"/>
              </a:lnSpc>
              <a:buClr>
                <a:srgbClr val="009EE3"/>
              </a:buClr>
              <a:defRPr/>
            </a:pPr>
            <a:r>
              <a:rPr lang="de-DE" dirty="0">
                <a:solidFill>
                  <a:schemeClr val="bg1"/>
                </a:solidFill>
              </a:rPr>
              <a:t>(gemeinsame Bewertung </a:t>
            </a:r>
            <a:r>
              <a:rPr lang="de-DE" dirty="0" smtClean="0">
                <a:solidFill>
                  <a:schemeClr val="bg1"/>
                </a:solidFill>
              </a:rPr>
              <a:t>des Prüfteams der </a:t>
            </a:r>
            <a:r>
              <a:rPr lang="de-DE" dirty="0">
                <a:solidFill>
                  <a:schemeClr val="bg1"/>
                </a:solidFill>
              </a:rPr>
              <a:t>bedarfsübergreifenden Qualitätsaspekte, </a:t>
            </a:r>
            <a:br>
              <a:rPr lang="de-DE" dirty="0">
                <a:solidFill>
                  <a:schemeClr val="bg1"/>
                </a:solidFill>
              </a:rPr>
            </a:br>
            <a:r>
              <a:rPr lang="de-DE" dirty="0">
                <a:solidFill>
                  <a:schemeClr val="bg1"/>
                </a:solidFill>
              </a:rPr>
              <a:t>Festlegung  </a:t>
            </a:r>
            <a:r>
              <a:rPr lang="de-DE" dirty="0" smtClean="0">
                <a:solidFill>
                  <a:schemeClr val="bg1"/>
                </a:solidFill>
              </a:rPr>
              <a:t>der </a:t>
            </a:r>
            <a:r>
              <a:rPr lang="de-DE" dirty="0">
                <a:solidFill>
                  <a:schemeClr val="bg1"/>
                </a:solidFill>
              </a:rPr>
              <a:t>Themen für das </a:t>
            </a:r>
            <a:r>
              <a:rPr lang="de-DE" dirty="0" smtClean="0">
                <a:solidFill>
                  <a:schemeClr val="bg1"/>
                </a:solidFill>
              </a:rPr>
              <a:t>Abschlussgespräch)</a:t>
            </a:r>
            <a:endParaRPr lang="de-DE" sz="1600" dirty="0">
              <a:solidFill>
                <a:schemeClr val="bg1"/>
              </a:solidFill>
            </a:endParaRPr>
          </a:p>
        </p:txBody>
      </p:sp>
      <p:sp>
        <p:nvSpPr>
          <p:cNvPr id="10" name="Legende mit Pfeil nach unten 9"/>
          <p:cNvSpPr/>
          <p:nvPr/>
        </p:nvSpPr>
        <p:spPr>
          <a:xfrm>
            <a:off x="380241" y="3274529"/>
            <a:ext cx="8435975" cy="1728788"/>
          </a:xfrm>
          <a:prstGeom prst="downArrowCallou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000" b="1" dirty="0">
                <a:solidFill>
                  <a:schemeClr val="bg1"/>
                </a:solidFill>
              </a:rPr>
              <a:t>Abschlussgespräch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dirty="0">
                <a:solidFill>
                  <a:schemeClr val="bg1"/>
                </a:solidFill>
              </a:rPr>
              <a:t>(Qualitätsprüfer erläutern die Ergebnisse und beraten, </a:t>
            </a:r>
            <a:br>
              <a:rPr lang="de-DE" dirty="0">
                <a:solidFill>
                  <a:schemeClr val="bg1"/>
                </a:solidFill>
              </a:rPr>
            </a:br>
            <a:r>
              <a:rPr lang="de-DE" dirty="0">
                <a:solidFill>
                  <a:schemeClr val="bg1"/>
                </a:solidFill>
              </a:rPr>
              <a:t>Einrichtungsvertreter haben Gelegenheit für Kommentierung/Stellungnahme)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xmlns="" id="{81535476-FDAF-5245-BFC4-5C4F1E5B4747}"/>
              </a:ext>
            </a:extLst>
          </p:cNvPr>
          <p:cNvSpPr txBox="1"/>
          <p:nvPr/>
        </p:nvSpPr>
        <p:spPr>
          <a:xfrm>
            <a:off x="380241" y="5060328"/>
            <a:ext cx="8400291" cy="755374"/>
          </a:xfrm>
          <a:prstGeom prst="rect">
            <a:avLst/>
          </a:prstGeom>
          <a:solidFill>
            <a:srgbClr val="8CB700"/>
          </a:solidFill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2000" b="1" dirty="0">
                <a:solidFill>
                  <a:schemeClr val="bg1"/>
                </a:solidFill>
                <a:latin typeface="+mn-lt"/>
              </a:rPr>
              <a:t>Prüfbericht und Datensatz werden erstellt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xmlns="" id="{2A8D03B1-53E5-D64F-ADDC-94326BEADAB8}"/>
              </a:ext>
            </a:extLst>
          </p:cNvPr>
          <p:cNvSpPr txBox="1"/>
          <p:nvPr/>
        </p:nvSpPr>
        <p:spPr>
          <a:xfrm>
            <a:off x="-357809" y="57647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07330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="" xmlns:a16="http://schemas.microsoft.com/office/drawing/2014/main" id="{BCB23B76-18F5-C149-BAF7-C69EAC0069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0363" y="6311900"/>
            <a:ext cx="2592387" cy="546100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Mittwoch, 27. November 2019</a:t>
            </a:r>
            <a:endParaRPr lang="de-DE" dirty="0"/>
          </a:p>
        </p:txBody>
      </p:sp>
      <p:sp>
        <p:nvSpPr>
          <p:cNvPr id="5" name="Titel 4">
            <a:extLst>
              <a:ext uri="{FF2B5EF4-FFF2-40B4-BE49-F238E27FC236}">
                <a16:creationId xmlns="" xmlns:a16="http://schemas.microsoft.com/office/drawing/2014/main" id="{2695EAC3-A1C3-5543-9229-3BC22F7BC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Was prüft der MDK bei den Bewohnern?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="" xmlns:a16="http://schemas.microsoft.com/office/drawing/2014/main" id="{CD252C61-078A-5845-937F-7D3CFA394188}"/>
              </a:ext>
            </a:extLst>
          </p:cNvPr>
          <p:cNvSpPr txBox="1"/>
          <p:nvPr/>
        </p:nvSpPr>
        <p:spPr>
          <a:xfrm>
            <a:off x="-593124" y="531340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  <p:pic>
        <p:nvPicPr>
          <p:cNvPr id="8" name="Bild 1" descr="https://www.mdk-nordrhein.de/fileadmin/redaktion/Kassen/Bilder_Newsletter/MDK-NRH-JAHRESBERICHT-2018-GRAFIK-QPR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45958"/>
            <a:ext cx="8424862" cy="55659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789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xmlns="" id="{BCB23B76-18F5-C149-BAF7-C69EAC0069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72861" y="6311900"/>
            <a:ext cx="2002945" cy="546100"/>
          </a:xfrm>
        </p:spPr>
        <p:txBody>
          <a:bodyPr/>
          <a:lstStyle/>
          <a:p>
            <a:pPr>
              <a:defRPr/>
            </a:pPr>
            <a:r>
              <a:rPr lang="de-DE" smtClean="0"/>
              <a:t>Mittwoch, 27. November 2019</a:t>
            </a:r>
            <a:endParaRPr lang="de-DE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xmlns="" id="{2695EAC3-A1C3-5543-9229-3BC22F7BC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Welche neuen Prüfthemen gibt es?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xmlns="" id="{CD252C61-078A-5845-937F-7D3CFA394188}"/>
              </a:ext>
            </a:extLst>
          </p:cNvPr>
          <p:cNvSpPr txBox="1"/>
          <p:nvPr/>
        </p:nvSpPr>
        <p:spPr>
          <a:xfrm>
            <a:off x="-593124" y="531340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  <p:sp>
        <p:nvSpPr>
          <p:cNvPr id="13" name="Inhaltsplatzhalter 3">
            <a:extLst>
              <a:ext uri="{FF2B5EF4-FFF2-40B4-BE49-F238E27FC236}">
                <a16:creationId xmlns:a16="http://schemas.microsoft.com/office/drawing/2014/main" xmlns="" id="{5666A2B5-DC16-904B-8459-6EB328732604}"/>
              </a:ext>
            </a:extLst>
          </p:cNvPr>
          <p:cNvSpPr txBox="1">
            <a:spLocks/>
          </p:cNvSpPr>
          <p:nvPr/>
        </p:nvSpPr>
        <p:spPr bwMode="auto">
          <a:xfrm>
            <a:off x="358774" y="1245636"/>
            <a:ext cx="8068534" cy="4715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666750" algn="l" defTabSz="457200" rtl="0" eaLnBrk="0" fontAlgn="base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>
                <a:srgbClr val="009EE3"/>
              </a:buClr>
              <a:buFont typeface="Lucida Grande" panose="020B0600040502020204" pitchFamily="34" charset="0"/>
              <a:buChar char="➞"/>
              <a:defRPr sz="2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1pPr>
            <a:lvl2pPr marL="560388" indent="-215900" algn="l" defTabSz="457200" rtl="0" eaLnBrk="0" fontAlgn="base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>
                <a:srgbClr val="009EE3"/>
              </a:buClr>
              <a:buSzPct val="100000"/>
              <a:buFont typeface="Lucida Grande" panose="020B0600040502020204" pitchFamily="34" charset="0"/>
              <a:buChar char="–"/>
              <a:defRPr sz="2200" i="1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2pPr>
            <a:lvl3pPr marL="719138" indent="-179388" algn="l" defTabSz="457200" rtl="0" eaLnBrk="0" fontAlgn="base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Lucida Grande" panose="020B0600040502020204" pitchFamily="34" charset="0"/>
              <a:buChar char="-"/>
              <a:defRPr i="1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3pPr>
            <a:lvl4pPr marL="1600200" indent="-228600" algn="l" defTabSz="457200" rtl="0" eaLnBrk="0" fontAlgn="base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4pPr>
            <a:lvl5pPr marL="2057400" indent="-2236788" algn="l" defTabSz="457200" rtl="0" eaLnBrk="0" fontAlgn="base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Font typeface="Symbol" pitchFamily="2" charset="2"/>
              <a:buChar char="-"/>
              <a:defRPr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07000"/>
              </a:lnSpc>
            </a:pPr>
            <a:r>
              <a:rPr lang="de-DE" altLang="de-DE" sz="1800" b="1" kern="0" dirty="0"/>
              <a:t>Qualitätsbereich 1</a:t>
            </a:r>
          </a:p>
          <a:p>
            <a:pPr marL="503238" lvl="1" indent="-184150">
              <a:lnSpc>
                <a:spcPct val="107000"/>
              </a:lnSpc>
            </a:pPr>
            <a:r>
              <a:rPr lang="de-DE" altLang="de-DE" sz="1800" i="0" kern="0" dirty="0"/>
              <a:t>1.1 	Unterstützung im Bereich der Mobilität</a:t>
            </a:r>
          </a:p>
          <a:p>
            <a:pPr marL="285750" indent="-285750">
              <a:lnSpc>
                <a:spcPct val="107000"/>
              </a:lnSpc>
            </a:pPr>
            <a:r>
              <a:rPr lang="de-DE" altLang="de-DE" sz="1800" b="1" kern="0" dirty="0"/>
              <a:t>Qualitätsbereich 2</a:t>
            </a:r>
          </a:p>
          <a:p>
            <a:pPr marL="538163" lvl="1" indent="-219075">
              <a:lnSpc>
                <a:spcPct val="107000"/>
              </a:lnSpc>
            </a:pPr>
            <a:r>
              <a:rPr lang="de-DE" altLang="de-DE" sz="1800" i="0" kern="0" dirty="0"/>
              <a:t>2.4 	Unterstützung bei besonderen medizinischen Bedarfslagen (z.B. Beatmung)</a:t>
            </a:r>
          </a:p>
          <a:p>
            <a:pPr marL="285750" indent="-285750">
              <a:lnSpc>
                <a:spcPct val="107000"/>
              </a:lnSpc>
            </a:pPr>
            <a:r>
              <a:rPr lang="de-DE" altLang="de-DE" sz="1800" b="1" kern="0" dirty="0"/>
              <a:t>Qualitätsbereich 3</a:t>
            </a:r>
          </a:p>
          <a:p>
            <a:pPr marL="503238" lvl="1" indent="-184150">
              <a:lnSpc>
                <a:spcPct val="107000"/>
              </a:lnSpc>
            </a:pPr>
            <a:r>
              <a:rPr lang="de-DE" altLang="de-DE" sz="1800" i="0" kern="0" dirty="0"/>
              <a:t>3.1 	Unterstützung bei Beeinträchtigungen der Sinneswahrnehmungen </a:t>
            </a:r>
          </a:p>
          <a:p>
            <a:pPr marL="503238" lvl="1" indent="-184150">
              <a:lnSpc>
                <a:spcPct val="107000"/>
              </a:lnSpc>
            </a:pPr>
            <a:r>
              <a:rPr lang="de-DE" altLang="de-DE" sz="1800" i="0" kern="0" dirty="0"/>
              <a:t>3.2 	Unterstützung bei der Tagesstrukturierung, Beschäftigung, Kommunikation</a:t>
            </a:r>
          </a:p>
          <a:p>
            <a:pPr marL="503238" lvl="1" indent="-184150">
              <a:lnSpc>
                <a:spcPct val="107000"/>
              </a:lnSpc>
            </a:pPr>
            <a:r>
              <a:rPr lang="de-DE" altLang="de-DE" sz="1800" i="0" kern="0" dirty="0"/>
              <a:t>3.3 	Nächtliche Versorgung</a:t>
            </a:r>
          </a:p>
          <a:p>
            <a:pPr marL="285750" indent="-285750">
              <a:lnSpc>
                <a:spcPct val="107000"/>
              </a:lnSpc>
            </a:pPr>
            <a:r>
              <a:rPr lang="de-DE" altLang="de-DE" sz="1800" b="1" kern="0" dirty="0"/>
              <a:t>Qualitätsbereich 4</a:t>
            </a:r>
          </a:p>
          <a:p>
            <a:pPr marL="503238" lvl="1" indent="-184150">
              <a:lnSpc>
                <a:spcPct val="107000"/>
              </a:lnSpc>
            </a:pPr>
            <a:r>
              <a:rPr lang="de-DE" altLang="de-DE" sz="1800" i="0" kern="0" dirty="0"/>
              <a:t>4.2 	Überleitung bei Krankenhausaufenthalten</a:t>
            </a:r>
          </a:p>
          <a:p>
            <a:pPr marL="503238" lvl="1" indent="-184150">
              <a:lnSpc>
                <a:spcPct val="107000"/>
              </a:lnSpc>
            </a:pPr>
            <a:r>
              <a:rPr lang="de-DE" altLang="de-DE" sz="1800" i="0" kern="0" dirty="0"/>
              <a:t>4.3 	Unterstützung bei Bewohnern mit herausforderndem Verhalten und 	psychischen Problemlagen</a:t>
            </a:r>
          </a:p>
          <a:p>
            <a:pPr marL="285750" indent="-285750">
              <a:lnSpc>
                <a:spcPct val="107000"/>
              </a:lnSpc>
            </a:pPr>
            <a:r>
              <a:rPr lang="de-DE" altLang="de-DE" sz="1800" b="1" kern="0" dirty="0"/>
              <a:t>Qualitätsbereich 5</a:t>
            </a:r>
          </a:p>
          <a:p>
            <a:pPr marL="503238" lvl="1" indent="-184150">
              <a:lnSpc>
                <a:spcPct val="107000"/>
              </a:lnSpc>
            </a:pPr>
            <a:r>
              <a:rPr lang="de-DE" altLang="de-DE" sz="1800" i="0" kern="0" dirty="0"/>
              <a:t>5.5 	Schutz von Persönlichkeitsrechten und Unversehrtheit </a:t>
            </a:r>
          </a:p>
          <a:p>
            <a:pPr marL="285750" indent="-285750">
              <a:lnSpc>
                <a:spcPct val="107000"/>
              </a:lnSpc>
            </a:pPr>
            <a:endParaRPr lang="de-DE" altLang="de-DE" sz="1800" kern="0" dirty="0"/>
          </a:p>
        </p:txBody>
      </p:sp>
    </p:spTree>
    <p:extLst>
      <p:ext uri="{BB962C8B-B14F-4D97-AF65-F5344CB8AC3E}">
        <p14:creationId xmlns:p14="http://schemas.microsoft.com/office/powerpoint/2010/main" val="2354725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xmlns="" id="{BCB23B76-18F5-C149-BAF7-C69EAC0069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72861" y="6311900"/>
            <a:ext cx="2166231" cy="546100"/>
          </a:xfrm>
        </p:spPr>
        <p:txBody>
          <a:bodyPr/>
          <a:lstStyle/>
          <a:p>
            <a:pPr>
              <a:defRPr/>
            </a:pPr>
            <a:r>
              <a:rPr lang="de-DE" smtClean="0"/>
              <a:t>Mittwoch, 27. November 2019</a:t>
            </a:r>
            <a:endParaRPr lang="de-DE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xmlns="" id="{2695EAC3-A1C3-5543-9229-3BC22F7BC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Beispiel aus dem Prüfbogen: </a:t>
            </a:r>
            <a:br>
              <a:rPr lang="de-DE" dirty="0"/>
            </a:br>
            <a:r>
              <a:rPr lang="de-DE" dirty="0" smtClean="0"/>
              <a:t>„Unterstützung </a:t>
            </a:r>
            <a:r>
              <a:rPr lang="de-DE" dirty="0"/>
              <a:t>bei der </a:t>
            </a:r>
            <a:r>
              <a:rPr lang="de-DE" dirty="0" smtClean="0"/>
              <a:t>Mobilität“ </a:t>
            </a:r>
            <a:endParaRPr lang="de-DE" dirty="0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xmlns="" id="{CD252C61-078A-5845-937F-7D3CFA394188}"/>
              </a:ext>
            </a:extLst>
          </p:cNvPr>
          <p:cNvSpPr txBox="1"/>
          <p:nvPr/>
        </p:nvSpPr>
        <p:spPr>
          <a:xfrm>
            <a:off x="-593124" y="531340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xmlns="" id="{E42C5015-FE4F-4643-B196-CDAC01603F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9895" y="1491556"/>
            <a:ext cx="4404360" cy="4297680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xmlns="" id="{9F1EE617-BAD1-644C-8DB3-C68A64B3D4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199" y="1543164"/>
            <a:ext cx="4351020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82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xmlns="" id="{BCB23B76-18F5-C149-BAF7-C69EAC0069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72862" y="6311900"/>
            <a:ext cx="1733524" cy="546100"/>
          </a:xfrm>
        </p:spPr>
        <p:txBody>
          <a:bodyPr/>
          <a:lstStyle/>
          <a:p>
            <a:pPr>
              <a:defRPr/>
            </a:pPr>
            <a:r>
              <a:rPr lang="de-DE" smtClean="0"/>
              <a:t>Mittwoch, 27. November 2019</a:t>
            </a:r>
            <a:endParaRPr lang="de-DE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xmlns="" id="{2695EAC3-A1C3-5543-9229-3BC22F7BC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Wie bewertet der MDK die Pflegequalität </a:t>
            </a:r>
            <a:br>
              <a:rPr lang="de-DE" dirty="0"/>
            </a:br>
            <a:r>
              <a:rPr lang="de-DE" dirty="0"/>
              <a:t>beim Bewohner?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xmlns="" id="{CD252C61-078A-5845-937F-7D3CFA394188}"/>
              </a:ext>
            </a:extLst>
          </p:cNvPr>
          <p:cNvSpPr txBox="1"/>
          <p:nvPr/>
        </p:nvSpPr>
        <p:spPr>
          <a:xfrm>
            <a:off x="-593124" y="531340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  <p:sp>
        <p:nvSpPr>
          <p:cNvPr id="13" name="Inhaltsplatzhalter 3">
            <a:extLst>
              <a:ext uri="{FF2B5EF4-FFF2-40B4-BE49-F238E27FC236}">
                <a16:creationId xmlns:a16="http://schemas.microsoft.com/office/drawing/2014/main" xmlns="" id="{5666A2B5-DC16-904B-8459-6EB328732604}"/>
              </a:ext>
            </a:extLst>
          </p:cNvPr>
          <p:cNvSpPr txBox="1">
            <a:spLocks/>
          </p:cNvSpPr>
          <p:nvPr/>
        </p:nvSpPr>
        <p:spPr bwMode="auto">
          <a:xfrm>
            <a:off x="358773" y="1515762"/>
            <a:ext cx="8307431" cy="4445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666750" algn="l" defTabSz="457200" rtl="0" eaLnBrk="0" fontAlgn="base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>
                <a:srgbClr val="009EE3"/>
              </a:buClr>
              <a:buFont typeface="Lucida Grande" panose="020B0600040502020204" pitchFamily="34" charset="0"/>
              <a:buChar char="➞"/>
              <a:defRPr sz="2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1pPr>
            <a:lvl2pPr marL="560388" indent="-215900" algn="l" defTabSz="457200" rtl="0" eaLnBrk="0" fontAlgn="base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>
                <a:srgbClr val="009EE3"/>
              </a:buClr>
              <a:buSzPct val="100000"/>
              <a:buFont typeface="Lucida Grande" panose="020B0600040502020204" pitchFamily="34" charset="0"/>
              <a:buChar char="–"/>
              <a:defRPr sz="2200" i="1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2pPr>
            <a:lvl3pPr marL="719138" indent="-179388" algn="l" defTabSz="457200" rtl="0" eaLnBrk="0" fontAlgn="base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Lucida Grande" panose="020B0600040502020204" pitchFamily="34" charset="0"/>
              <a:buChar char="-"/>
              <a:defRPr i="1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3pPr>
            <a:lvl4pPr marL="1600200" indent="-228600" algn="l" defTabSz="457200" rtl="0" eaLnBrk="0" fontAlgn="base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4pPr>
            <a:lvl5pPr marL="2057400" indent="-2236788" algn="l" defTabSz="457200" rtl="0" eaLnBrk="0" fontAlgn="base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Font typeface="Symbol" pitchFamily="2" charset="2"/>
              <a:buChar char="-"/>
              <a:defRPr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342900">
              <a:lnSpc>
                <a:spcPct val="107000"/>
              </a:lnSpc>
              <a:buAutoNum type="alphaUcParenR"/>
            </a:pPr>
            <a:r>
              <a:rPr lang="de-DE" altLang="de-DE" sz="1800" b="1" kern="0" dirty="0"/>
              <a:t>Keine Auffälligkeiten oder Defizite</a:t>
            </a:r>
          </a:p>
          <a:p>
            <a:pPr marL="361950" indent="0">
              <a:lnSpc>
                <a:spcPct val="107000"/>
              </a:lnSpc>
              <a:buNone/>
            </a:pPr>
            <a:r>
              <a:rPr lang="de-DE" altLang="de-DE" sz="1800" kern="0" dirty="0"/>
              <a:t>Es </a:t>
            </a:r>
            <a:r>
              <a:rPr lang="de-DE" altLang="de-DE" sz="1800" kern="0" dirty="0" smtClean="0"/>
              <a:t>gibt </a:t>
            </a:r>
            <a:r>
              <a:rPr lang="de-DE" altLang="de-DE" sz="1800" kern="0" dirty="0"/>
              <a:t>keine Hinweise auf ein fachliches </a:t>
            </a:r>
            <a:r>
              <a:rPr lang="de-DE" altLang="de-DE" sz="1800" kern="0" dirty="0" smtClean="0"/>
              <a:t>Defizit.</a:t>
            </a:r>
            <a:endParaRPr lang="de-DE" altLang="de-DE" sz="1800" kern="0" dirty="0"/>
          </a:p>
          <a:p>
            <a:pPr marL="0" indent="0">
              <a:lnSpc>
                <a:spcPct val="107000"/>
              </a:lnSpc>
              <a:buNone/>
            </a:pPr>
            <a:endParaRPr lang="de-DE" altLang="de-DE" sz="1800" b="1" kern="0" dirty="0"/>
          </a:p>
          <a:p>
            <a:pPr indent="-342900">
              <a:lnSpc>
                <a:spcPct val="107000"/>
              </a:lnSpc>
              <a:buAutoNum type="alphaUcParenR" startAt="2"/>
            </a:pPr>
            <a:r>
              <a:rPr lang="de-DE" altLang="de-DE" sz="1800" b="1" kern="0" dirty="0"/>
              <a:t>Auffälligkeiten, die keine Risiken oder negativen Folgen für </a:t>
            </a:r>
            <a:br>
              <a:rPr lang="de-DE" altLang="de-DE" sz="1800" b="1" kern="0" dirty="0"/>
            </a:br>
            <a:r>
              <a:rPr lang="de-DE" altLang="de-DE" sz="1800" b="1" kern="0" dirty="0"/>
              <a:t>den pflegebedürftigen Menschen erwarten lassen</a:t>
            </a:r>
          </a:p>
          <a:p>
            <a:pPr marL="361950" indent="0">
              <a:lnSpc>
                <a:spcPct val="107000"/>
              </a:lnSpc>
              <a:buNone/>
            </a:pPr>
            <a:r>
              <a:rPr lang="de-DE" altLang="de-DE" sz="1800" kern="0" dirty="0"/>
              <a:t>Es gibt Auffälligkeiten, </a:t>
            </a:r>
            <a:r>
              <a:rPr lang="de-DE" altLang="de-DE" sz="1800" kern="0" dirty="0" smtClean="0"/>
              <a:t>die </a:t>
            </a:r>
            <a:r>
              <a:rPr lang="de-DE" altLang="de-DE" sz="1800" kern="0" dirty="0"/>
              <a:t>keine Auswirkung auf den Bewohner </a:t>
            </a:r>
            <a:r>
              <a:rPr lang="de-DE" altLang="de-DE" sz="1800" kern="0" dirty="0" smtClean="0"/>
              <a:t>haben. </a:t>
            </a:r>
            <a:endParaRPr lang="de-DE" altLang="de-DE" sz="1800" kern="0" dirty="0"/>
          </a:p>
          <a:p>
            <a:pPr marL="0" indent="0">
              <a:lnSpc>
                <a:spcPct val="107000"/>
              </a:lnSpc>
              <a:buNone/>
            </a:pPr>
            <a:endParaRPr lang="de-DE" altLang="de-DE" sz="1800" b="1" kern="0" dirty="0"/>
          </a:p>
          <a:p>
            <a:pPr indent="-342900">
              <a:lnSpc>
                <a:spcPct val="107000"/>
              </a:lnSpc>
              <a:buAutoNum type="alphaUcParenR" startAt="3"/>
            </a:pPr>
            <a:r>
              <a:rPr lang="de-DE" altLang="de-DE" sz="1800" b="1" kern="0" dirty="0"/>
              <a:t>Defizit mit Risiko negativer Folgen für den pflegebedürftigen Menschen</a:t>
            </a:r>
          </a:p>
          <a:p>
            <a:pPr marL="361950" indent="0">
              <a:lnSpc>
                <a:spcPct val="107000"/>
              </a:lnSpc>
              <a:buNone/>
            </a:pPr>
            <a:r>
              <a:rPr lang="de-DE" altLang="de-DE" sz="1800" kern="0" dirty="0"/>
              <a:t>Es ist noch keine negative Folge eingetreten, aber es ist ein Risiko </a:t>
            </a:r>
            <a:br>
              <a:rPr lang="de-DE" altLang="de-DE" sz="1800" kern="0" dirty="0"/>
            </a:br>
            <a:r>
              <a:rPr lang="de-DE" altLang="de-DE" sz="1800" kern="0" dirty="0"/>
              <a:t>für </a:t>
            </a:r>
            <a:r>
              <a:rPr lang="de-DE" altLang="de-DE" sz="1800" kern="0" dirty="0" smtClean="0"/>
              <a:t>den Bewohner </a:t>
            </a:r>
            <a:r>
              <a:rPr lang="de-DE" altLang="de-DE" sz="1800" kern="0" dirty="0"/>
              <a:t>entstanden. </a:t>
            </a:r>
          </a:p>
          <a:p>
            <a:pPr indent="-342900">
              <a:lnSpc>
                <a:spcPct val="107000"/>
              </a:lnSpc>
              <a:buFont typeface="Symbol" panose="05050102010706020507" pitchFamily="18" charset="2"/>
              <a:buChar char="-"/>
            </a:pPr>
            <a:endParaRPr lang="de-DE" altLang="de-DE" sz="1800" b="1" kern="0" dirty="0"/>
          </a:p>
          <a:p>
            <a:pPr marL="0" indent="0">
              <a:lnSpc>
                <a:spcPct val="107000"/>
              </a:lnSpc>
              <a:buNone/>
              <a:tabLst>
                <a:tab pos="354013" algn="l"/>
              </a:tabLst>
            </a:pPr>
            <a:r>
              <a:rPr lang="de-DE" altLang="de-DE" sz="1800" b="1" kern="0" dirty="0">
                <a:solidFill>
                  <a:schemeClr val="accent3"/>
                </a:solidFill>
              </a:rPr>
              <a:t>D) 	</a:t>
            </a:r>
            <a:r>
              <a:rPr lang="de-DE" altLang="de-DE" sz="1800" b="1" kern="0" dirty="0"/>
              <a:t>Defizit mit eingetretenen negativen Folgen für den pflegebedürftigen Menschen</a:t>
            </a:r>
          </a:p>
          <a:p>
            <a:pPr marL="361950" indent="0">
              <a:lnSpc>
                <a:spcPct val="107000"/>
              </a:lnSpc>
              <a:buNone/>
            </a:pPr>
            <a:r>
              <a:rPr lang="de-DE" altLang="de-DE" sz="1800" kern="0" dirty="0"/>
              <a:t>Aufgrund eines fachlichen Defizits ist eine negative Folge beim Bewohner </a:t>
            </a:r>
            <a:r>
              <a:rPr lang="de-DE" altLang="de-DE" sz="1800" kern="0" dirty="0" smtClean="0"/>
              <a:t>eingetreten.</a:t>
            </a:r>
            <a:endParaRPr lang="de-DE" altLang="de-DE" sz="1800" kern="0" dirty="0"/>
          </a:p>
          <a:p>
            <a:pPr marL="285750" indent="-285750">
              <a:lnSpc>
                <a:spcPct val="107000"/>
              </a:lnSpc>
            </a:pPr>
            <a:endParaRPr lang="de-DE" altLang="de-DE" sz="1800" b="1" kern="0" dirty="0"/>
          </a:p>
          <a:p>
            <a:pPr marL="285750" indent="-285750">
              <a:lnSpc>
                <a:spcPct val="107000"/>
              </a:lnSpc>
            </a:pPr>
            <a:endParaRPr lang="de-DE" altLang="de-DE" sz="1800" b="1" kern="0" dirty="0"/>
          </a:p>
        </p:txBody>
      </p:sp>
    </p:spTree>
    <p:extLst>
      <p:ext uri="{BB962C8B-B14F-4D97-AF65-F5344CB8AC3E}">
        <p14:creationId xmlns:p14="http://schemas.microsoft.com/office/powerpoint/2010/main" val="101654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xmlns="" id="{BCB23B76-18F5-C149-BAF7-C69EAC0069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72861" y="6311900"/>
            <a:ext cx="1709031" cy="546100"/>
          </a:xfrm>
        </p:spPr>
        <p:txBody>
          <a:bodyPr/>
          <a:lstStyle/>
          <a:p>
            <a:pPr>
              <a:defRPr/>
            </a:pPr>
            <a:r>
              <a:rPr lang="de-DE" smtClean="0"/>
              <a:t>Mittwoch, 27. November 2019</a:t>
            </a:r>
            <a:endParaRPr lang="de-DE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xmlns="" id="{2695EAC3-A1C3-5543-9229-3BC22F7BC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Was sind negative Folgen bzw. D-Wertungen?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xmlns="" id="{CD252C61-078A-5845-937F-7D3CFA394188}"/>
              </a:ext>
            </a:extLst>
          </p:cNvPr>
          <p:cNvSpPr txBox="1"/>
          <p:nvPr/>
        </p:nvSpPr>
        <p:spPr>
          <a:xfrm>
            <a:off x="-593124" y="531340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  <p:sp>
        <p:nvSpPr>
          <p:cNvPr id="13" name="Inhaltsplatzhalter 3">
            <a:extLst>
              <a:ext uri="{FF2B5EF4-FFF2-40B4-BE49-F238E27FC236}">
                <a16:creationId xmlns:a16="http://schemas.microsoft.com/office/drawing/2014/main" xmlns="" id="{5666A2B5-DC16-904B-8459-6EB328732604}"/>
              </a:ext>
            </a:extLst>
          </p:cNvPr>
          <p:cNvSpPr txBox="1">
            <a:spLocks/>
          </p:cNvSpPr>
          <p:nvPr/>
        </p:nvSpPr>
        <p:spPr bwMode="auto">
          <a:xfrm>
            <a:off x="358773" y="1515762"/>
            <a:ext cx="8307431" cy="4445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666750" algn="l" defTabSz="457200" rtl="0" eaLnBrk="0" fontAlgn="base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>
                <a:srgbClr val="009EE3"/>
              </a:buClr>
              <a:buFont typeface="Lucida Grande" panose="020B0600040502020204" pitchFamily="34" charset="0"/>
              <a:buChar char="➞"/>
              <a:defRPr sz="2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1pPr>
            <a:lvl2pPr marL="560388" indent="-215900" algn="l" defTabSz="457200" rtl="0" eaLnBrk="0" fontAlgn="base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>
                <a:srgbClr val="009EE3"/>
              </a:buClr>
              <a:buSzPct val="100000"/>
              <a:buFont typeface="Lucida Grande" panose="020B0600040502020204" pitchFamily="34" charset="0"/>
              <a:buChar char="–"/>
              <a:defRPr sz="2200" i="1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2pPr>
            <a:lvl3pPr marL="719138" indent="-179388" algn="l" defTabSz="457200" rtl="0" eaLnBrk="0" fontAlgn="base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Lucida Grande" panose="020B0600040502020204" pitchFamily="34" charset="0"/>
              <a:buChar char="-"/>
              <a:defRPr i="1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3pPr>
            <a:lvl4pPr marL="1600200" indent="-228600" algn="l" defTabSz="457200" rtl="0" eaLnBrk="0" fontAlgn="base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4pPr>
            <a:lvl5pPr marL="2057400" indent="-2236788" algn="l" defTabSz="457200" rtl="0" eaLnBrk="0" fontAlgn="base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Font typeface="Symbol" pitchFamily="2" charset="2"/>
              <a:buChar char="-"/>
              <a:defRPr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07000"/>
              </a:lnSpc>
            </a:pPr>
            <a:r>
              <a:rPr lang="de-DE" altLang="de-DE" sz="2000" kern="0" dirty="0"/>
              <a:t>Bewohner hat eine gesundheitliche </a:t>
            </a:r>
            <a:r>
              <a:rPr lang="de-DE" altLang="de-DE" sz="2000" b="1" kern="0" dirty="0"/>
              <a:t>Schädigung</a:t>
            </a:r>
            <a:r>
              <a:rPr lang="de-DE" altLang="de-DE" sz="2000" kern="0" dirty="0"/>
              <a:t>, verursacht durch Handeln oder Unterlassen der Einrichtung.</a:t>
            </a:r>
          </a:p>
          <a:p>
            <a:pPr marL="285750" indent="-285750">
              <a:lnSpc>
                <a:spcPct val="107000"/>
              </a:lnSpc>
            </a:pPr>
            <a:r>
              <a:rPr lang="de-DE" altLang="de-DE" sz="2000" kern="0" dirty="0"/>
              <a:t>Bewohner erhält </a:t>
            </a:r>
            <a:r>
              <a:rPr lang="de-DE" altLang="de-DE" sz="2000" b="1" kern="0" dirty="0"/>
              <a:t>regelmäßig</a:t>
            </a:r>
            <a:r>
              <a:rPr lang="de-DE" altLang="de-DE" sz="2000" kern="0" dirty="0"/>
              <a:t>  nicht die Unterstützung, die seinem </a:t>
            </a:r>
            <a:r>
              <a:rPr lang="de-DE" altLang="de-DE" sz="2000" b="1" kern="0" dirty="0"/>
              <a:t>Bedarf </a:t>
            </a:r>
            <a:r>
              <a:rPr lang="de-DE" altLang="de-DE" sz="2000" kern="0" dirty="0"/>
              <a:t>entspricht und die durch die Einrichtung zu leisten wäre.</a:t>
            </a:r>
          </a:p>
          <a:p>
            <a:pPr marL="285750" indent="-285750">
              <a:lnSpc>
                <a:spcPct val="107000"/>
              </a:lnSpc>
            </a:pPr>
            <a:r>
              <a:rPr lang="de-DE" altLang="de-DE" sz="2000" kern="0" dirty="0"/>
              <a:t>Bewohner erhält </a:t>
            </a:r>
            <a:r>
              <a:rPr lang="de-DE" altLang="de-DE" sz="2000" b="1" kern="0" dirty="0"/>
              <a:t>regelmäßig</a:t>
            </a:r>
            <a:r>
              <a:rPr lang="de-DE" altLang="de-DE" sz="2000" kern="0" dirty="0"/>
              <a:t> nicht die Unterstützung, die seinen </a:t>
            </a:r>
            <a:r>
              <a:rPr lang="de-DE" altLang="de-DE" sz="2000" b="1" kern="0" dirty="0"/>
              <a:t>Bedürfnissen</a:t>
            </a:r>
            <a:r>
              <a:rPr lang="de-DE" altLang="de-DE" sz="2000" kern="0" dirty="0"/>
              <a:t> entspricht und die durch die Einrichtung zu leisten wäre.</a:t>
            </a:r>
          </a:p>
          <a:p>
            <a:pPr marL="285750" indent="-285750">
              <a:lnSpc>
                <a:spcPct val="107000"/>
              </a:lnSpc>
            </a:pPr>
            <a:endParaRPr lang="de-DE" altLang="de-DE" sz="1800" b="1" kern="0" dirty="0"/>
          </a:p>
        </p:txBody>
      </p:sp>
    </p:spTree>
    <p:extLst>
      <p:ext uri="{BB962C8B-B14F-4D97-AF65-F5344CB8AC3E}">
        <p14:creationId xmlns:p14="http://schemas.microsoft.com/office/powerpoint/2010/main" val="135463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xmlns="" id="{9DC9DF88-1063-B845-BD8B-8FC12CEC0E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6610"/>
            <a:ext cx="9144000" cy="2334768"/>
          </a:xfrm>
          <a:prstGeom prst="rect">
            <a:avLst/>
          </a:prstGeom>
        </p:spPr>
      </p:pic>
      <p:sp>
        <p:nvSpPr>
          <p:cNvPr id="2" name="Inhaltsplatzhalter 1">
            <a:extLst>
              <a:ext uri="{FF2B5EF4-FFF2-40B4-BE49-F238E27FC236}">
                <a16:creationId xmlns:a16="http://schemas.microsoft.com/office/drawing/2014/main" xmlns="" id="{54F2312F-9E61-904C-820F-7203171FF4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000" y="1318055"/>
            <a:ext cx="8417492" cy="2365672"/>
          </a:xfrm>
        </p:spPr>
        <p:txBody>
          <a:bodyPr/>
          <a:lstStyle/>
          <a:p>
            <a:pPr marL="285750" indent="-285750"/>
            <a:r>
              <a:rPr lang="de-DE" dirty="0"/>
              <a:t>Die Inhalte der Qualitätsdarstellung haben Pflegekassen und </a:t>
            </a:r>
            <a:br>
              <a:rPr lang="de-DE" dirty="0"/>
            </a:br>
            <a:r>
              <a:rPr lang="de-DE" dirty="0"/>
              <a:t>Leistungserbringer in der Qualitätsdarstellungsvereinbarung </a:t>
            </a:r>
            <a:r>
              <a:rPr lang="de-DE" dirty="0" smtClean="0"/>
              <a:t>festgelegt.</a:t>
            </a: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285750" indent="-285750"/>
            <a:r>
              <a:rPr lang="de-DE" dirty="0"/>
              <a:t>Das Webportal für Verbraucher wird neu gestaltet und steht ab 2020 zur Verfügung.</a:t>
            </a:r>
          </a:p>
          <a:p>
            <a:pPr marL="0" indent="0">
              <a:buNone/>
            </a:pPr>
            <a:endParaRPr lang="de-DE" dirty="0"/>
          </a:p>
          <a:p>
            <a:pPr marL="285750" indent="-285750"/>
            <a:r>
              <a:rPr lang="de-DE" dirty="0"/>
              <a:t>Verbraucher können dort Informationen dynamisch auswählen. </a:t>
            </a:r>
          </a:p>
          <a:p>
            <a:pPr marL="285750" indent="-285750"/>
            <a:endParaRPr lang="de-DE" dirty="0"/>
          </a:p>
          <a:p>
            <a:pPr marL="285750" indent="-285750"/>
            <a:r>
              <a:rPr lang="de-DE" dirty="0"/>
              <a:t>Die Information der Verbraucher auf dem Webportal steht auf drei Säulen: 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xmlns="" id="{705EE808-AA95-174A-B000-185F0C8A4A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72862" y="6311900"/>
            <a:ext cx="1970288" cy="546100"/>
          </a:xfrm>
        </p:spPr>
        <p:txBody>
          <a:bodyPr/>
          <a:lstStyle/>
          <a:p>
            <a:pPr>
              <a:defRPr/>
            </a:pPr>
            <a:r>
              <a:rPr lang="de-DE" smtClean="0"/>
              <a:t>Mittwoch, 27. November 2019</a:t>
            </a:r>
            <a:endParaRPr lang="de-DE" dirty="0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xmlns="" id="{B89B9BD9-A9BC-644D-A029-48DA1DCEF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Wie werden die Ergebnisse für den Verbraucher dargestellt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6642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>
            <a:extLst>
              <a:ext uri="{FF2B5EF4-FFF2-40B4-BE49-F238E27FC236}">
                <a16:creationId xmlns:a16="http://schemas.microsoft.com/office/drawing/2014/main" xmlns="" id="{705EE808-AA95-174A-B000-185F0C8A4A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72862" y="6311900"/>
            <a:ext cx="1962124" cy="546100"/>
          </a:xfrm>
        </p:spPr>
        <p:txBody>
          <a:bodyPr/>
          <a:lstStyle/>
          <a:p>
            <a:pPr>
              <a:defRPr/>
            </a:pPr>
            <a:r>
              <a:rPr lang="de-DE" smtClean="0"/>
              <a:t>Mittwoch, 27. November 2019</a:t>
            </a:r>
            <a:endParaRPr lang="de-DE" dirty="0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xmlns="" id="{B89B9BD9-A9BC-644D-A029-48DA1DCEF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Beispiel: Darstellung </a:t>
            </a:r>
            <a:r>
              <a:rPr lang="de-DE" dirty="0" err="1"/>
              <a:t>Indikatorenergebnisse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/>
              <a:t>für Einrichtung A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xmlns="" id="{CE93AC55-D1CE-5F42-A113-7A259F5C3A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9888"/>
            <a:ext cx="9144000" cy="493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147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Inhaltsplatzhalter 5">
            <a:extLst>
              <a:ext uri="{FF2B5EF4-FFF2-40B4-BE49-F238E27FC236}">
                <a16:creationId xmlns="" xmlns:a16="http://schemas.microsoft.com/office/drawing/2014/main" id="{14A6C192-0A62-714E-BC0C-C555B2692A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="" xmlns:a16="http://schemas.microsoft.com/office/drawing/2014/main" id="{705EE808-AA95-174A-B000-185F0C8A4A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0363" y="6311900"/>
            <a:ext cx="1792287" cy="546100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Mittwoch, 27. November 2019</a:t>
            </a:r>
            <a:endParaRPr lang="de-DE" dirty="0"/>
          </a:p>
        </p:txBody>
      </p:sp>
      <p:sp>
        <p:nvSpPr>
          <p:cNvPr id="12" name="Textfeld 11">
            <a:extLst>
              <a:ext uri="{FF2B5EF4-FFF2-40B4-BE49-F238E27FC236}">
                <a16:creationId xmlns="" xmlns:a16="http://schemas.microsoft.com/office/drawing/2014/main" id="{35FD09C4-0707-DB49-83A4-8FF9BAAA1AE2}"/>
              </a:ext>
            </a:extLst>
          </p:cNvPr>
          <p:cNvSpPr txBox="1"/>
          <p:nvPr/>
        </p:nvSpPr>
        <p:spPr>
          <a:xfrm>
            <a:off x="-230659" y="12356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  <p:pic>
        <p:nvPicPr>
          <p:cNvPr id="14" name="Grafik 13">
            <a:extLst>
              <a:ext uri="{FF2B5EF4-FFF2-40B4-BE49-F238E27FC236}">
                <a16:creationId xmlns="" xmlns:a16="http://schemas.microsoft.com/office/drawing/2014/main" id="{DB0E784C-1FEF-094C-84E1-122C412137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00"/>
            <a:ext cx="9144000" cy="5047488"/>
          </a:xfrm>
          <a:prstGeom prst="rect">
            <a:avLst/>
          </a:prstGeom>
        </p:spPr>
      </p:pic>
      <p:sp>
        <p:nvSpPr>
          <p:cNvPr id="11" name="Titel 5">
            <a:extLst>
              <a:ext uri="{FF2B5EF4-FFF2-40B4-BE49-F238E27FC236}">
                <a16:creationId xmlns="" xmlns:a16="http://schemas.microsoft.com/office/drawing/2014/main" id="{85AD229F-D2FA-6348-BE45-D5B6A7189E53}"/>
              </a:ext>
            </a:extLst>
          </p:cNvPr>
          <p:cNvSpPr txBox="1">
            <a:spLocks/>
          </p:cNvSpPr>
          <p:nvPr/>
        </p:nvSpPr>
        <p:spPr bwMode="auto">
          <a:xfrm>
            <a:off x="360363" y="361129"/>
            <a:ext cx="8424862" cy="884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defTabSz="457200" rtl="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2800" b="1" baseline="0">
                <a:solidFill>
                  <a:schemeClr val="accent1"/>
                </a:solidFill>
                <a:latin typeface="+mj-lt"/>
                <a:ea typeface="MS PGothic" panose="020B0600070205080204" pitchFamily="34" charset="-128"/>
                <a:cs typeface="MS PGothic" charset="0"/>
              </a:defRPr>
            </a:lvl1pPr>
            <a:lvl2pPr algn="l" defTabSz="457200" rtl="0" eaLnBrk="0" fontAlgn="base" hangingPunct="0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accent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MS PGothic" charset="0"/>
              </a:defRPr>
            </a:lvl2pPr>
            <a:lvl3pPr algn="l" defTabSz="457200" rtl="0" eaLnBrk="0" fontAlgn="base" hangingPunct="0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accent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MS PGothic" charset="0"/>
              </a:defRPr>
            </a:lvl3pPr>
            <a:lvl4pPr algn="l" defTabSz="457200" rtl="0" eaLnBrk="0" fontAlgn="base" hangingPunct="0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accent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MS PGothic" charset="0"/>
              </a:defRPr>
            </a:lvl4pPr>
            <a:lvl5pPr algn="l" defTabSz="457200" rtl="0" eaLnBrk="0" fontAlgn="base" hangingPunct="0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accent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MS PGothic" charset="0"/>
              </a:defRPr>
            </a:lvl5pPr>
            <a:lvl6pPr marL="457200" algn="l" defTabSz="457200" rtl="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accent1"/>
                </a:solidFill>
                <a:latin typeface="Calibri" panose="020F0502020204030204" pitchFamily="34" charset="0"/>
              </a:defRPr>
            </a:lvl6pPr>
            <a:lvl7pPr marL="914400" algn="l" defTabSz="457200" rtl="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accent1"/>
                </a:solidFill>
                <a:latin typeface="Calibri" panose="020F0502020204030204" pitchFamily="34" charset="0"/>
              </a:defRPr>
            </a:lvl7pPr>
            <a:lvl8pPr marL="1371600" algn="l" defTabSz="457200" rtl="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accent1"/>
                </a:solidFill>
                <a:latin typeface="Calibri" panose="020F0502020204030204" pitchFamily="34" charset="0"/>
              </a:defRPr>
            </a:lvl8pPr>
            <a:lvl9pPr marL="1828800" algn="l" defTabSz="457200" rtl="0"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accent1"/>
                </a:solidFill>
                <a:latin typeface="Calibri" panose="020F0502020204030204" pitchFamily="34" charset="0"/>
              </a:defRPr>
            </a:lvl9pPr>
          </a:lstStyle>
          <a:p>
            <a:r>
              <a:rPr lang="de-DE" dirty="0"/>
              <a:t>Beispiel: </a:t>
            </a:r>
            <a:r>
              <a:rPr lang="de-DE" dirty="0" smtClean="0"/>
              <a:t>MDK-Prüfergebnisse</a:t>
            </a:r>
            <a:endParaRPr lang="de-DE" kern="0" dirty="0"/>
          </a:p>
        </p:txBody>
      </p:sp>
    </p:spTree>
    <p:extLst>
      <p:ext uri="{BB962C8B-B14F-4D97-AF65-F5344CB8AC3E}">
        <p14:creationId xmlns:p14="http://schemas.microsoft.com/office/powerpoint/2010/main" val="3799754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xmlns="" id="{CF92355C-B712-EE4F-A578-3938DFDB8A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72862" y="6311900"/>
            <a:ext cx="1676374" cy="546100"/>
          </a:xfrm>
        </p:spPr>
        <p:txBody>
          <a:bodyPr/>
          <a:lstStyle/>
          <a:p>
            <a:pPr>
              <a:defRPr/>
            </a:pPr>
            <a:r>
              <a:rPr lang="de-DE" smtClean="0"/>
              <a:t>Mittwoch, 27. November 2019</a:t>
            </a:r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xmlns="" id="{4F8A9647-E8C1-A540-A76C-657E45F5E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Beispiel: Informationen </a:t>
            </a:r>
            <a:r>
              <a:rPr lang="de-DE" dirty="0" smtClean="0"/>
              <a:t>über die </a:t>
            </a:r>
            <a:r>
              <a:rPr lang="de-DE" dirty="0"/>
              <a:t>Einrichtung A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xmlns="" id="{43B8CB4D-702A-464F-972C-181911293F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95941"/>
            <a:ext cx="9144000" cy="505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378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Zeitplan - </a:t>
            </a:r>
            <a:r>
              <a:rPr lang="de-DE" dirty="0"/>
              <a:t>n</a:t>
            </a:r>
            <a:r>
              <a:rPr lang="de-DE" dirty="0" smtClean="0"/>
              <a:t>eue Qualitätsprüfungen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360363" y="6311900"/>
            <a:ext cx="1782762" cy="546100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Mittwoch, 27. November 2019</a:t>
            </a:r>
            <a:endParaRPr lang="de-DE" dirty="0"/>
          </a:p>
        </p:txBody>
      </p:sp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414257" y="1605449"/>
            <a:ext cx="8729743" cy="1183303"/>
          </a:xfrm>
          <a:prstGeom prst="rightArrow">
            <a:avLst>
              <a:gd name="adj1" fmla="val 28361"/>
              <a:gd name="adj2" fmla="val 174805"/>
            </a:avLst>
          </a:prstGeom>
          <a:solidFill>
            <a:schemeClr val="tx2"/>
          </a:solidFill>
          <a:ln>
            <a:noFill/>
          </a:ln>
          <a:effectLst/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600" b="0" i="0" u="none" strike="noStrike" kern="0" cap="none" spc="0" normalizeH="0" baseline="0" noProof="0" dirty="0" smtClean="0">
              <a:ln>
                <a:noFill/>
              </a:ln>
              <a:solidFill>
                <a:srgbClr val="5D615C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475271" y="2064712"/>
            <a:ext cx="86506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de-DE" altLang="de-DE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2015</a:t>
            </a:r>
            <a:endParaRPr lang="de-DE" altLang="de-DE" sz="1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967869" y="2063301"/>
            <a:ext cx="119136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Okt. 2019</a:t>
            </a:r>
            <a:endParaRPr lang="de-DE" altLang="de-DE" sz="1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4159229" y="2066123"/>
            <a:ext cx="119136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1400" dirty="0" smtClean="0">
                <a:solidFill>
                  <a:schemeClr val="bg1"/>
                </a:solidFill>
              </a:rPr>
              <a:t>Nov</a:t>
            </a:r>
            <a:r>
              <a:rPr lang="de-DE" altLang="de-DE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. 2019</a:t>
            </a:r>
            <a:endParaRPr lang="de-DE" altLang="de-DE" sz="1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5439423" y="2055095"/>
            <a:ext cx="144861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1400" dirty="0" smtClean="0">
                <a:solidFill>
                  <a:schemeClr val="bg1"/>
                </a:solidFill>
              </a:rPr>
              <a:t>Anfang</a:t>
            </a:r>
            <a:r>
              <a:rPr lang="de-DE" altLang="de-DE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 2020</a:t>
            </a:r>
            <a:endParaRPr lang="de-DE" altLang="de-DE" sz="1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6712348" y="2041410"/>
            <a:ext cx="119136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1400" dirty="0" smtClean="0">
                <a:solidFill>
                  <a:schemeClr val="bg1"/>
                </a:solidFill>
              </a:rPr>
              <a:t>Mitte</a:t>
            </a:r>
            <a:r>
              <a:rPr lang="de-DE" altLang="de-DE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 2020</a:t>
            </a:r>
            <a:endParaRPr lang="de-DE" altLang="de-DE" sz="1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4" name="Line 11"/>
          <p:cNvSpPr>
            <a:spLocks noChangeShapeType="1"/>
          </p:cNvSpPr>
          <p:nvPr/>
        </p:nvSpPr>
        <p:spPr bwMode="auto">
          <a:xfrm>
            <a:off x="535376" y="2027823"/>
            <a:ext cx="0" cy="8445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de-DE"/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386286" y="2623234"/>
            <a:ext cx="1236662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5D615C"/>
                </a:solidFill>
                <a:effectLst/>
                <a:uLnTx/>
                <a:uFillTx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5D615C"/>
                </a:solidFill>
                <a:effectLst/>
                <a:uLnTx/>
                <a:uFillTx/>
              </a:rPr>
              <a:t>Pfleges</a:t>
            </a:r>
            <a:r>
              <a:rPr lang="de-DE" altLang="de-DE" sz="1000" b="1" kern="0" dirty="0" err="1" smtClean="0">
                <a:solidFill>
                  <a:srgbClr val="5D615C"/>
                </a:solidFill>
              </a:rPr>
              <a:t>tärkungs</a:t>
            </a:r>
            <a:r>
              <a:rPr lang="de-DE" altLang="de-DE" sz="1000" b="1" kern="0" dirty="0" smtClean="0">
                <a:solidFill>
                  <a:srgbClr val="5D615C"/>
                </a:solidFill>
              </a:rPr>
              <a:t>-gesetz II</a:t>
            </a:r>
            <a:endParaRPr kumimoji="0" lang="de-DE" altLang="de-DE" sz="1000" b="1" i="0" u="none" strike="noStrike" kern="0" cap="none" spc="0" normalizeH="0" baseline="0" noProof="0" dirty="0" smtClean="0">
              <a:ln>
                <a:noFill/>
              </a:ln>
              <a:solidFill>
                <a:srgbClr val="5D615C"/>
              </a:solidFill>
              <a:effectLst/>
              <a:uLnTx/>
              <a:uFillTx/>
            </a:endParaRPr>
          </a:p>
          <a:p>
            <a:pPr defTabSz="914400" fontAlgn="auto">
              <a:spcBef>
                <a:spcPct val="50000"/>
              </a:spcBef>
              <a:spcAft>
                <a:spcPts val="0"/>
              </a:spcAft>
            </a:pPr>
            <a:r>
              <a:rPr lang="de-DE" altLang="de-DE" sz="1000" b="1" kern="0" dirty="0" smtClean="0">
                <a:solidFill>
                  <a:srgbClr val="5D615C"/>
                </a:solidFill>
              </a:rPr>
              <a:t>13. November 2015 Beschluss </a:t>
            </a:r>
            <a:r>
              <a:rPr lang="de-DE" altLang="de-DE" sz="1000" b="1" kern="0" dirty="0">
                <a:solidFill>
                  <a:srgbClr val="5D615C"/>
                </a:solidFill>
              </a:rPr>
              <a:t>im Bundestag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altLang="de-DE" sz="1400" b="1" i="0" u="none" strike="noStrike" kern="0" cap="none" spc="0" normalizeH="0" baseline="0" noProof="0" dirty="0" smtClean="0">
              <a:ln>
                <a:noFill/>
              </a:ln>
              <a:solidFill>
                <a:srgbClr val="5D615C"/>
              </a:solidFill>
              <a:effectLst/>
              <a:uLnTx/>
              <a:uFillTx/>
            </a:endParaRPr>
          </a:p>
        </p:txBody>
      </p:sp>
      <p:cxnSp>
        <p:nvCxnSpPr>
          <p:cNvPr id="19" name="Gerade Verbindung mit Pfeil 18"/>
          <p:cNvCxnSpPr/>
          <p:nvPr/>
        </p:nvCxnSpPr>
        <p:spPr>
          <a:xfrm>
            <a:off x="2967869" y="2064712"/>
            <a:ext cx="0" cy="2355664"/>
          </a:xfrm>
          <a:prstGeom prst="straightConnector1">
            <a:avLst/>
          </a:prstGeom>
          <a:ln w="9525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2887907" y="4430141"/>
            <a:ext cx="1430337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5D615C"/>
                </a:solidFill>
                <a:effectLst/>
                <a:uLnTx/>
                <a:uFillTx/>
              </a:rPr>
              <a:t>Oktober 2019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altLang="de-DE" sz="1000" b="1" kern="0" dirty="0" smtClean="0">
                <a:solidFill>
                  <a:srgbClr val="5D615C"/>
                </a:solidFill>
              </a:rPr>
              <a:t>Erste </a:t>
            </a:r>
            <a:r>
              <a:rPr lang="de-DE" altLang="de-DE" sz="1000" b="1" kern="0" dirty="0">
                <a:solidFill>
                  <a:srgbClr val="5D615C"/>
                </a:solidFill>
              </a:rPr>
              <a:t>Daten zur </a:t>
            </a:r>
            <a:r>
              <a:rPr lang="de-DE" altLang="de-DE" sz="1000" b="1" kern="0" dirty="0" smtClean="0">
                <a:solidFill>
                  <a:srgbClr val="5D615C"/>
                </a:solidFill>
              </a:rPr>
              <a:t>Versorgungs-situation in den Einrichtungen werden erhoben</a:t>
            </a:r>
            <a:endParaRPr kumimoji="0" lang="de-DE" altLang="de-DE" sz="1000" b="1" i="0" u="none" strike="noStrike" kern="0" cap="none" spc="0" normalizeH="0" baseline="0" noProof="0" dirty="0" smtClean="0">
              <a:ln>
                <a:noFill/>
              </a:ln>
              <a:solidFill>
                <a:srgbClr val="5D615C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altLang="de-DE" sz="1400" b="1" i="0" u="none" strike="noStrike" kern="0" cap="none" spc="0" normalizeH="0" baseline="0" noProof="0" dirty="0" smtClean="0">
              <a:ln>
                <a:noFill/>
              </a:ln>
              <a:solidFill>
                <a:srgbClr val="5D615C"/>
              </a:solidFill>
              <a:effectLst/>
              <a:uLnTx/>
              <a:uFillTx/>
            </a:endParaRPr>
          </a:p>
        </p:txBody>
      </p:sp>
      <p:cxnSp>
        <p:nvCxnSpPr>
          <p:cNvPr id="11" name="Gerade Verbindung mit Pfeil 10"/>
          <p:cNvCxnSpPr/>
          <p:nvPr/>
        </p:nvCxnSpPr>
        <p:spPr>
          <a:xfrm>
            <a:off x="4159229" y="2032317"/>
            <a:ext cx="0" cy="924927"/>
          </a:xfrm>
          <a:prstGeom prst="straightConnector1">
            <a:avLst/>
          </a:prstGeom>
          <a:ln w="9525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4054599" y="3019993"/>
            <a:ext cx="1172143" cy="1246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5D615C"/>
                </a:solidFill>
                <a:effectLst/>
                <a:uLnTx/>
                <a:uFillTx/>
              </a:rPr>
              <a:t>Start der </a:t>
            </a:r>
            <a:br>
              <a:rPr kumimoji="0" lang="de-DE" altLang="de-DE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5D615C"/>
                </a:solidFill>
                <a:effectLst/>
                <a:uLnTx/>
                <a:uFillTx/>
              </a:rPr>
            </a:br>
            <a:r>
              <a:rPr kumimoji="0" lang="de-DE" altLang="de-DE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5D615C"/>
                </a:solidFill>
                <a:effectLst/>
                <a:uLnTx/>
                <a:uFillTx/>
              </a:rPr>
              <a:t>Prüfungen nach dem neuen Verfahren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0" lang="de-DE" altLang="de-DE" sz="1400" b="1" i="0" u="none" strike="noStrike" kern="0" cap="none" spc="0" normalizeH="0" baseline="0" noProof="0" dirty="0" smtClean="0">
              <a:ln>
                <a:noFill/>
              </a:ln>
              <a:solidFill>
                <a:srgbClr val="5D615C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altLang="de-DE" sz="1400" b="1" i="0" u="none" strike="noStrike" kern="0" cap="none" spc="0" normalizeH="0" baseline="0" noProof="0" dirty="0" smtClean="0">
              <a:ln>
                <a:noFill/>
              </a:ln>
              <a:solidFill>
                <a:srgbClr val="5D615C"/>
              </a:solidFill>
              <a:effectLst/>
              <a:uLnTx/>
              <a:uFillTx/>
            </a:endParaRPr>
          </a:p>
        </p:txBody>
      </p:sp>
      <p:cxnSp>
        <p:nvCxnSpPr>
          <p:cNvPr id="21" name="Gerade Verbindung mit Pfeil 20"/>
          <p:cNvCxnSpPr/>
          <p:nvPr/>
        </p:nvCxnSpPr>
        <p:spPr>
          <a:xfrm>
            <a:off x="5438431" y="2041410"/>
            <a:ext cx="0" cy="924927"/>
          </a:xfrm>
          <a:prstGeom prst="straightConnector1">
            <a:avLst/>
          </a:prstGeom>
          <a:ln w="9525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 Box 16"/>
          <p:cNvSpPr txBox="1">
            <a:spLocks noChangeArrowheads="1"/>
          </p:cNvSpPr>
          <p:nvPr/>
        </p:nvSpPr>
        <p:spPr bwMode="auto">
          <a:xfrm>
            <a:off x="5319179" y="2957244"/>
            <a:ext cx="1689100" cy="87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5D615C"/>
                </a:solidFill>
                <a:effectLst/>
                <a:uLnTx/>
                <a:uFillTx/>
              </a:rPr>
              <a:t>Erste Prüfergebnisse</a:t>
            </a:r>
            <a:br>
              <a:rPr kumimoji="0" lang="de-DE" altLang="de-DE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5D615C"/>
                </a:solidFill>
                <a:effectLst/>
                <a:uLnTx/>
                <a:uFillTx/>
              </a:rPr>
            </a:br>
            <a:r>
              <a:rPr kumimoji="0" lang="de-DE" altLang="de-DE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5D615C"/>
                </a:solidFill>
                <a:effectLst/>
                <a:uLnTx/>
                <a:uFillTx/>
              </a:rPr>
              <a:t>im Internet für Verbraucher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altLang="de-DE" sz="1400" b="1" i="0" u="none" strike="noStrike" kern="0" cap="none" spc="0" normalizeH="0" baseline="0" noProof="0" dirty="0" smtClean="0">
              <a:ln>
                <a:noFill/>
              </a:ln>
              <a:solidFill>
                <a:srgbClr val="5D615C"/>
              </a:solidFill>
              <a:effectLst/>
              <a:uLnTx/>
              <a:uFillTx/>
            </a:endParaRPr>
          </a:p>
        </p:txBody>
      </p:sp>
      <p:cxnSp>
        <p:nvCxnSpPr>
          <p:cNvPr id="25" name="Gerade Verbindung mit Pfeil 24"/>
          <p:cNvCxnSpPr/>
          <p:nvPr/>
        </p:nvCxnSpPr>
        <p:spPr>
          <a:xfrm>
            <a:off x="6712348" y="2023548"/>
            <a:ext cx="0" cy="1963152"/>
          </a:xfrm>
          <a:prstGeom prst="straightConnector1">
            <a:avLst/>
          </a:prstGeom>
          <a:ln w="9525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 Box 16"/>
          <p:cNvSpPr txBox="1">
            <a:spLocks noChangeArrowheads="1"/>
          </p:cNvSpPr>
          <p:nvPr/>
        </p:nvSpPr>
        <p:spPr bwMode="auto">
          <a:xfrm>
            <a:off x="6613688" y="4086975"/>
            <a:ext cx="1689100" cy="1031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5D615C"/>
                </a:solidFill>
                <a:effectLst/>
                <a:uLnTx/>
                <a:uFillTx/>
              </a:rPr>
              <a:t>Erste </a:t>
            </a:r>
            <a:r>
              <a:rPr kumimoji="0" lang="de-DE" altLang="de-DE" sz="1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5D615C"/>
                </a:solidFill>
                <a:effectLst/>
                <a:uLnTx/>
                <a:uFillTx/>
              </a:rPr>
              <a:t>Indikatorenergebnisse</a:t>
            </a:r>
            <a:r>
              <a:rPr kumimoji="0" lang="de-DE" altLang="de-DE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5D615C"/>
                </a:solidFill>
                <a:effectLst/>
                <a:uLnTx/>
                <a:uFillTx/>
              </a:rPr>
              <a:t/>
            </a:r>
            <a:br>
              <a:rPr kumimoji="0" lang="de-DE" altLang="de-DE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5D615C"/>
                </a:solidFill>
                <a:effectLst/>
                <a:uLnTx/>
                <a:uFillTx/>
              </a:rPr>
            </a:br>
            <a:r>
              <a:rPr kumimoji="0" lang="de-DE" altLang="de-DE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5D615C"/>
                </a:solidFill>
                <a:effectLst/>
                <a:uLnTx/>
                <a:uFillTx/>
              </a:rPr>
              <a:t>im Internet für Verbraucher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altLang="de-DE" sz="1400" b="1" i="0" u="none" strike="noStrike" kern="0" cap="none" spc="0" normalizeH="0" baseline="0" noProof="0" dirty="0" smtClean="0">
              <a:ln>
                <a:noFill/>
              </a:ln>
              <a:solidFill>
                <a:srgbClr val="5D615C"/>
              </a:solidFill>
              <a:effectLst/>
              <a:uLnTx/>
              <a:uFillTx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1601787" y="3289549"/>
            <a:ext cx="96720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b="1" kern="0" dirty="0">
                <a:solidFill>
                  <a:srgbClr val="5D615C"/>
                </a:solidFill>
              </a:rPr>
              <a:t>November 2018</a:t>
            </a:r>
          </a:p>
          <a:p>
            <a:r>
              <a:rPr lang="de-DE" sz="1000" b="1" kern="0" dirty="0">
                <a:solidFill>
                  <a:srgbClr val="5D615C"/>
                </a:solidFill>
              </a:rPr>
              <a:t>Start der </a:t>
            </a:r>
            <a:r>
              <a:rPr lang="de-DE" sz="1000" b="1" kern="0" dirty="0" smtClean="0">
                <a:solidFill>
                  <a:srgbClr val="5D615C"/>
                </a:solidFill>
              </a:rPr>
              <a:t>Schulungen  MDK-Prüfer</a:t>
            </a:r>
            <a:endParaRPr lang="de-DE" sz="1000" b="1" kern="0" dirty="0">
              <a:solidFill>
                <a:srgbClr val="5D615C"/>
              </a:solidFill>
            </a:endParaRP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1601788" y="2051471"/>
            <a:ext cx="109689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Nov. 2018</a:t>
            </a:r>
            <a:endParaRPr lang="de-DE" altLang="de-DE" sz="1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cxnSp>
        <p:nvCxnSpPr>
          <p:cNvPr id="15" name="Gerade Verbindung mit Pfeil 14"/>
          <p:cNvCxnSpPr/>
          <p:nvPr/>
        </p:nvCxnSpPr>
        <p:spPr>
          <a:xfrm>
            <a:off x="1650919" y="2023548"/>
            <a:ext cx="0" cy="1338350"/>
          </a:xfrm>
          <a:prstGeom prst="straightConnector1">
            <a:avLst/>
          </a:prstGeom>
          <a:ln w="9525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7123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xmlns="" id="{888F3689-ADAA-D646-B4BC-05BB831717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72861" y="6311900"/>
            <a:ext cx="1815167" cy="546100"/>
          </a:xfrm>
        </p:spPr>
        <p:txBody>
          <a:bodyPr/>
          <a:lstStyle/>
          <a:p>
            <a:pPr>
              <a:defRPr/>
            </a:pPr>
            <a:r>
              <a:rPr lang="de-DE" smtClean="0"/>
              <a:t>Mittwoch, 27. November 2019</a:t>
            </a:r>
            <a:endParaRPr lang="de-DE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xmlns="" id="{0516E1C4-7FDD-D540-868D-E52893B7A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363" y="361129"/>
            <a:ext cx="8424862" cy="541239"/>
          </a:xfrm>
        </p:spPr>
        <p:txBody>
          <a:bodyPr/>
          <a:lstStyle/>
          <a:p>
            <a:endParaRPr lang="de-DE" dirty="0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xmlns="" id="{80967FE7-8834-A246-8C2A-201DEC400E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de-DE" sz="4000" dirty="0" smtClean="0"/>
          </a:p>
          <a:p>
            <a:pPr marL="0" indent="0">
              <a:buNone/>
            </a:pPr>
            <a:endParaRPr lang="de-DE" sz="4000" dirty="0"/>
          </a:p>
          <a:p>
            <a:pPr marL="0" indent="0">
              <a:buNone/>
            </a:pPr>
            <a:endParaRPr lang="de-DE" sz="4000" dirty="0" smtClean="0"/>
          </a:p>
          <a:p>
            <a:pPr marL="0" indent="0" algn="ctr">
              <a:buNone/>
            </a:pPr>
            <a:endParaRPr lang="de-DE" sz="4000" dirty="0" smtClean="0"/>
          </a:p>
          <a:p>
            <a:pPr marL="0" indent="0" algn="ctr">
              <a:buNone/>
            </a:pPr>
            <a:endParaRPr lang="de-DE" sz="4000" dirty="0"/>
          </a:p>
          <a:p>
            <a:pPr marL="0" indent="0" algn="ctr">
              <a:buNone/>
            </a:pPr>
            <a:endParaRPr lang="de-DE" sz="4000" dirty="0" smtClean="0"/>
          </a:p>
          <a:p>
            <a:pPr marL="0" indent="0" algn="ctr">
              <a:buNone/>
            </a:pPr>
            <a:r>
              <a:rPr lang="de-DE" sz="4000" dirty="0" smtClean="0"/>
              <a:t>Vielen Dank für Ihre Aufmerksamkeit!</a:t>
            </a:r>
            <a:endParaRPr lang="de-DE" sz="4000" dirty="0"/>
          </a:p>
          <a:p>
            <a:pPr marL="0" indent="0">
              <a:buNone/>
            </a:pPr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63140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DK_MEC_01">
  <a:themeElements>
    <a:clrScheme name="MDK Corporate Design">
      <a:dk1>
        <a:srgbClr val="3B3C3B"/>
      </a:dk1>
      <a:lt1>
        <a:sysClr val="window" lastClr="FFFFFF"/>
      </a:lt1>
      <a:dk2>
        <a:srgbClr val="064882"/>
      </a:dk2>
      <a:lt2>
        <a:srgbClr val="BBE3FA"/>
      </a:lt2>
      <a:accent1>
        <a:srgbClr val="064882"/>
      </a:accent1>
      <a:accent2>
        <a:srgbClr val="0074B2"/>
      </a:accent2>
      <a:accent3>
        <a:srgbClr val="009EE3"/>
      </a:accent3>
      <a:accent4>
        <a:srgbClr val="58C6F2"/>
      </a:accent4>
      <a:accent5>
        <a:srgbClr val="AECB06"/>
      </a:accent5>
      <a:accent6>
        <a:srgbClr val="DEDC00"/>
      </a:accent6>
      <a:hlink>
        <a:srgbClr val="009EE3"/>
      </a:hlink>
      <a:folHlink>
        <a:srgbClr val="0074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691</Words>
  <Application>Microsoft Office PowerPoint</Application>
  <PresentationFormat>Bildschirmpräsentation (4:3)</PresentationFormat>
  <Paragraphs>209</Paragraphs>
  <Slides>21</Slides>
  <Notes>9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21</vt:i4>
      </vt:variant>
    </vt:vector>
  </HeadingPairs>
  <TitlesOfParts>
    <vt:vector size="28" baseType="lpstr">
      <vt:lpstr>MS PGothic</vt:lpstr>
      <vt:lpstr>Arial</vt:lpstr>
      <vt:lpstr>Calibri</vt:lpstr>
      <vt:lpstr>Lucida Grande</vt:lpstr>
      <vt:lpstr>Symbol</vt:lpstr>
      <vt:lpstr>Wingdings</vt:lpstr>
      <vt:lpstr>MDK_MEC_01</vt:lpstr>
      <vt:lpstr>Die neue MDK-Qualitätsprüfung in der stationären Pflege</vt:lpstr>
      <vt:lpstr>Blick zurück:  „Pflegenoten“</vt:lpstr>
      <vt:lpstr>Das neue Qualitätssystem für die stationäre Pflege</vt:lpstr>
      <vt:lpstr>Vorteile der neuen MDK-Qualitätsprüfung</vt:lpstr>
      <vt:lpstr>Das Zusammenspiel der Akteure</vt:lpstr>
      <vt:lpstr>Die neue MDK-Prüfung Schritt für Schritt</vt:lpstr>
      <vt:lpstr>Die neue MDK-Prüfung Schritt für Schritt</vt:lpstr>
      <vt:lpstr>Die neue MDK-Prüfung Schritt für Schritt</vt:lpstr>
      <vt:lpstr>Die neue MDK-Prüfung Schritt für Schritt </vt:lpstr>
      <vt:lpstr>Die neue MDK-Prüfung Schritt für Schritt </vt:lpstr>
      <vt:lpstr>Was prüft der MDK bei den Bewohnern?</vt:lpstr>
      <vt:lpstr>Welche neuen Prüfthemen gibt es?</vt:lpstr>
      <vt:lpstr>Beispiel aus dem Prüfbogen:  „Unterstützung bei der Mobilität“ </vt:lpstr>
      <vt:lpstr>Wie bewertet der MDK die Pflegequalität  beim Bewohner?</vt:lpstr>
      <vt:lpstr>Was sind negative Folgen bzw. D-Wertungen?</vt:lpstr>
      <vt:lpstr>Wie werden die Ergebnisse für den Verbraucher dargestellt</vt:lpstr>
      <vt:lpstr>Beispiel: Darstellung Indikatorenergebnisse  für Einrichtung A</vt:lpstr>
      <vt:lpstr>PowerPoint-Präsentation</vt:lpstr>
      <vt:lpstr>Beispiel: Informationen über die Einrichtung A</vt:lpstr>
      <vt:lpstr>Zeitplan - neue Qualitätsprüfungen</vt:lpstr>
      <vt:lpstr>PowerPoint-Präsentation</vt:lpstr>
    </vt:vector>
  </TitlesOfParts>
  <Company>trafodesign GmbH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Mastertitel</dc:title>
  <dc:creator>Rolf Gerhards</dc:creator>
  <cp:lastModifiedBy>Tanja Färber</cp:lastModifiedBy>
  <cp:revision>740</cp:revision>
  <cp:lastPrinted>2019-11-21T14:11:02Z</cp:lastPrinted>
  <dcterms:created xsi:type="dcterms:W3CDTF">2014-10-13T09:27:34Z</dcterms:created>
  <dcterms:modified xsi:type="dcterms:W3CDTF">2019-11-26T07:57:17Z</dcterms:modified>
</cp:coreProperties>
</file>