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handoutMasterIdLst>
    <p:handoutMasterId r:id="rId29"/>
  </p:handoutMasterIdLst>
  <p:sldIdLst>
    <p:sldId id="271" r:id="rId2"/>
    <p:sldId id="275" r:id="rId3"/>
    <p:sldId id="268" r:id="rId4"/>
    <p:sldId id="314" r:id="rId5"/>
    <p:sldId id="269" r:id="rId6"/>
    <p:sldId id="270" r:id="rId7"/>
    <p:sldId id="272" r:id="rId8"/>
    <p:sldId id="273" r:id="rId9"/>
    <p:sldId id="274" r:id="rId10"/>
    <p:sldId id="276" r:id="rId11"/>
    <p:sldId id="277" r:id="rId12"/>
    <p:sldId id="279" r:id="rId13"/>
    <p:sldId id="280" r:id="rId14"/>
    <p:sldId id="281" r:id="rId15"/>
    <p:sldId id="283" r:id="rId16"/>
    <p:sldId id="286" r:id="rId17"/>
    <p:sldId id="311" r:id="rId18"/>
    <p:sldId id="288" r:id="rId19"/>
    <p:sldId id="289" r:id="rId20"/>
    <p:sldId id="313" r:id="rId21"/>
    <p:sldId id="301" r:id="rId22"/>
    <p:sldId id="302" r:id="rId23"/>
    <p:sldId id="303" r:id="rId24"/>
    <p:sldId id="304" r:id="rId25"/>
    <p:sldId id="310" r:id="rId26"/>
    <p:sldId id="312" r:id="rId27"/>
  </p:sldIdLst>
  <p:sldSz cx="9144000" cy="6858000" type="screen4x3"/>
  <p:notesSz cx="6858000" cy="9144000"/>
  <p:defaultTextStyle>
    <a:defPPr>
      <a:defRPr lang="de-DE"/>
    </a:defPPr>
    <a:lvl1pPr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80">
          <p15:clr>
            <a:srgbClr val="A4A3A4"/>
          </p15:clr>
        </p15:guide>
        <p15:guide id="2" pos="55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snapToObjects="1" showGuides="1">
      <p:cViewPr varScale="1">
        <p:scale>
          <a:sx n="101" d="100"/>
          <a:sy n="101" d="100"/>
        </p:scale>
        <p:origin x="126" y="312"/>
      </p:cViewPr>
      <p:guideLst>
        <p:guide orient="horz" pos="4180"/>
        <p:guide pos="55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1189B8-F3DC-45D6-B27E-8790E34A850F}" type="doc">
      <dgm:prSet loTypeId="urn:microsoft.com/office/officeart/2005/8/layout/process4" loCatId="list" qsTypeId="urn:microsoft.com/office/officeart/2005/8/quickstyle/simple1" qsCatId="simple" csTypeId="urn:microsoft.com/office/officeart/2005/8/colors/accent2_1" csCatId="accent2" phldr="1"/>
      <dgm:spPr/>
      <dgm:t>
        <a:bodyPr/>
        <a:lstStyle/>
        <a:p>
          <a:endParaRPr lang="de-DE"/>
        </a:p>
      </dgm:t>
    </dgm:pt>
    <dgm:pt modelId="{7F0F3A8F-2967-481D-A1B7-8AD9433166FA}">
      <dgm:prSet phldrT="[Text]"/>
      <dgm:spPr>
        <a:solidFill>
          <a:schemeClr val="accent2"/>
        </a:solidFill>
        <a:ln>
          <a:noFill/>
        </a:ln>
      </dgm:spPr>
      <dgm:t>
        <a:bodyPr/>
        <a:lstStyle/>
        <a:p>
          <a:r>
            <a:rPr lang="de-DE" altLang="de-DE" dirty="0" smtClean="0">
              <a:solidFill>
                <a:schemeClr val="bg1"/>
              </a:solidFill>
            </a:rPr>
            <a:t>Angaben zur Person und Begutachtungssituation</a:t>
          </a:r>
          <a:endParaRPr lang="de-DE" dirty="0">
            <a:solidFill>
              <a:schemeClr val="bg1"/>
            </a:solidFill>
          </a:endParaRPr>
        </a:p>
      </dgm:t>
    </dgm:pt>
    <dgm:pt modelId="{2ADF7E8C-BF00-4D56-BB3F-115D0A25027C}" type="parTrans" cxnId="{6BC4F525-688E-46CC-8619-F71FA00549E3}">
      <dgm:prSet/>
      <dgm:spPr/>
      <dgm:t>
        <a:bodyPr/>
        <a:lstStyle/>
        <a:p>
          <a:endParaRPr lang="de-DE"/>
        </a:p>
      </dgm:t>
    </dgm:pt>
    <dgm:pt modelId="{DB67CD59-B307-4EC2-BD7E-AEF0E4369AD5}" type="sibTrans" cxnId="{6BC4F525-688E-46CC-8619-F71FA00549E3}">
      <dgm:prSet/>
      <dgm:spPr/>
      <dgm:t>
        <a:bodyPr/>
        <a:lstStyle/>
        <a:p>
          <a:endParaRPr lang="de-DE"/>
        </a:p>
      </dgm:t>
    </dgm:pt>
    <dgm:pt modelId="{F89E3BE1-5707-419C-850B-0DA6C217662F}">
      <dgm:prSet phldrT="[Text]"/>
      <dgm:spPr>
        <a:solidFill>
          <a:schemeClr val="accent2"/>
        </a:solidFill>
        <a:ln>
          <a:noFill/>
        </a:ln>
      </dgm:spPr>
      <dgm:t>
        <a:bodyPr/>
        <a:lstStyle/>
        <a:p>
          <a:r>
            <a:rPr lang="de-DE" altLang="de-DE" dirty="0" smtClean="0">
              <a:solidFill>
                <a:srgbClr val="FFFFFF"/>
              </a:solidFill>
            </a:rPr>
            <a:t>Anamnese</a:t>
          </a:r>
          <a:endParaRPr lang="de-DE" dirty="0">
            <a:solidFill>
              <a:srgbClr val="FFFFFF"/>
            </a:solidFill>
          </a:endParaRPr>
        </a:p>
      </dgm:t>
    </dgm:pt>
    <dgm:pt modelId="{152C339E-D424-44E9-A8E7-884F1E29B866}" type="parTrans" cxnId="{29FD2E76-9182-4AB2-8F2B-0B42A7617CA1}">
      <dgm:prSet/>
      <dgm:spPr/>
      <dgm:t>
        <a:bodyPr/>
        <a:lstStyle/>
        <a:p>
          <a:endParaRPr lang="de-DE"/>
        </a:p>
      </dgm:t>
    </dgm:pt>
    <dgm:pt modelId="{7F9D881E-F3F4-4888-AEC7-7AE3F1B56093}" type="sibTrans" cxnId="{29FD2E76-9182-4AB2-8F2B-0B42A7617CA1}">
      <dgm:prSet/>
      <dgm:spPr/>
      <dgm:t>
        <a:bodyPr/>
        <a:lstStyle/>
        <a:p>
          <a:endParaRPr lang="de-DE"/>
        </a:p>
      </dgm:t>
    </dgm:pt>
    <dgm:pt modelId="{3FCEDF91-F862-4601-9044-E335A40B73FF}">
      <dgm:prSet phldrT="[Text]"/>
      <dgm:spPr>
        <a:solidFill>
          <a:schemeClr val="accent2"/>
        </a:solidFill>
        <a:ln>
          <a:noFill/>
        </a:ln>
      </dgm:spPr>
      <dgm:t>
        <a:bodyPr/>
        <a:lstStyle/>
        <a:p>
          <a:r>
            <a:rPr lang="de-DE" altLang="de-DE" dirty="0" smtClean="0">
              <a:solidFill>
                <a:srgbClr val="FFFFFF"/>
              </a:solidFill>
            </a:rPr>
            <a:t>Wohn- und Lebenssituation</a:t>
          </a:r>
          <a:endParaRPr lang="de-DE" dirty="0">
            <a:solidFill>
              <a:srgbClr val="FFFFFF"/>
            </a:solidFill>
          </a:endParaRPr>
        </a:p>
      </dgm:t>
    </dgm:pt>
    <dgm:pt modelId="{F5B5C500-6A5D-4760-8AEB-9F6C5D4E870C}" type="parTrans" cxnId="{C64A65BF-A163-4C8D-A5AC-256A0DF21502}">
      <dgm:prSet/>
      <dgm:spPr/>
      <dgm:t>
        <a:bodyPr/>
        <a:lstStyle/>
        <a:p>
          <a:endParaRPr lang="de-DE"/>
        </a:p>
      </dgm:t>
    </dgm:pt>
    <dgm:pt modelId="{1F9CAEFA-1F57-464D-ADC5-A334CD25D675}" type="sibTrans" cxnId="{C64A65BF-A163-4C8D-A5AC-256A0DF21502}">
      <dgm:prSet/>
      <dgm:spPr/>
      <dgm:t>
        <a:bodyPr/>
        <a:lstStyle/>
        <a:p>
          <a:endParaRPr lang="de-DE"/>
        </a:p>
      </dgm:t>
    </dgm:pt>
    <dgm:pt modelId="{6189432F-5695-45E5-A7A7-2C529F4EE63F}">
      <dgm:prSet/>
      <dgm:spPr>
        <a:solidFill>
          <a:schemeClr val="accent2"/>
        </a:solidFill>
        <a:ln>
          <a:noFill/>
        </a:ln>
      </dgm:spPr>
      <dgm:t>
        <a:bodyPr/>
        <a:lstStyle/>
        <a:p>
          <a:r>
            <a:rPr lang="de-DE" altLang="de-DE" dirty="0" smtClean="0">
              <a:solidFill>
                <a:srgbClr val="FFFFFF"/>
              </a:solidFill>
            </a:rPr>
            <a:t>Versorgungssituation</a:t>
          </a:r>
          <a:endParaRPr lang="de-DE" dirty="0">
            <a:solidFill>
              <a:srgbClr val="FFFFFF"/>
            </a:solidFill>
          </a:endParaRPr>
        </a:p>
      </dgm:t>
    </dgm:pt>
    <dgm:pt modelId="{4155D2CD-C171-4458-901D-C65C5580BFEA}" type="parTrans" cxnId="{3F615C41-2172-4F76-B434-FA958BFDCE64}">
      <dgm:prSet/>
      <dgm:spPr/>
      <dgm:t>
        <a:bodyPr/>
        <a:lstStyle/>
        <a:p>
          <a:endParaRPr lang="de-DE"/>
        </a:p>
      </dgm:t>
    </dgm:pt>
    <dgm:pt modelId="{0072A772-9156-4D0E-B938-372C40038711}" type="sibTrans" cxnId="{3F615C41-2172-4F76-B434-FA958BFDCE64}">
      <dgm:prSet/>
      <dgm:spPr/>
      <dgm:t>
        <a:bodyPr/>
        <a:lstStyle/>
        <a:p>
          <a:endParaRPr lang="de-DE"/>
        </a:p>
      </dgm:t>
    </dgm:pt>
    <dgm:pt modelId="{C85C139C-EB84-4D3D-8ABF-A2460FEF4603}">
      <dgm:prSet/>
      <dgm:spPr>
        <a:solidFill>
          <a:schemeClr val="accent2"/>
        </a:solidFill>
        <a:ln>
          <a:noFill/>
        </a:ln>
      </dgm:spPr>
      <dgm:t>
        <a:bodyPr/>
        <a:lstStyle/>
        <a:p>
          <a:r>
            <a:rPr lang="de-DE" altLang="de-DE" dirty="0" smtClean="0">
              <a:solidFill>
                <a:srgbClr val="FFFFFF"/>
              </a:solidFill>
            </a:rPr>
            <a:t>Befunderhebung zu Schädigungen </a:t>
          </a:r>
          <a:r>
            <a:rPr lang="de-DE" altLang="de-DE" smtClean="0">
              <a:solidFill>
                <a:srgbClr val="FFFFFF"/>
              </a:solidFill>
            </a:rPr>
            <a:t>und Beeinträchtigungen</a:t>
          </a:r>
          <a:endParaRPr lang="de-DE" dirty="0">
            <a:solidFill>
              <a:srgbClr val="FFFFFF"/>
            </a:solidFill>
          </a:endParaRPr>
        </a:p>
      </dgm:t>
    </dgm:pt>
    <dgm:pt modelId="{CA160009-8E4D-499A-B4BA-AEEA75A09CED}" type="parTrans" cxnId="{8972BC65-8258-4E7E-8494-8A7D9FDF1231}">
      <dgm:prSet/>
      <dgm:spPr/>
      <dgm:t>
        <a:bodyPr/>
        <a:lstStyle/>
        <a:p>
          <a:endParaRPr lang="de-DE"/>
        </a:p>
      </dgm:t>
    </dgm:pt>
    <dgm:pt modelId="{FBD91329-49A2-4A5C-9AA7-25E8E678BC08}" type="sibTrans" cxnId="{8972BC65-8258-4E7E-8494-8A7D9FDF1231}">
      <dgm:prSet/>
      <dgm:spPr/>
      <dgm:t>
        <a:bodyPr/>
        <a:lstStyle/>
        <a:p>
          <a:endParaRPr lang="de-DE"/>
        </a:p>
      </dgm:t>
    </dgm:pt>
    <dgm:pt modelId="{343045A8-4FCF-4D9E-A398-FF189F49BA61}">
      <dgm:prSet/>
      <dgm:spPr>
        <a:solidFill>
          <a:schemeClr val="tx2"/>
        </a:solidFill>
        <a:ln>
          <a:noFill/>
        </a:ln>
      </dgm:spPr>
      <dgm:t>
        <a:bodyPr/>
        <a:lstStyle/>
        <a:p>
          <a:r>
            <a:rPr lang="de-DE" altLang="de-DE" dirty="0" smtClean="0">
              <a:solidFill>
                <a:schemeClr val="bg1"/>
              </a:solidFill>
            </a:rPr>
            <a:t>Ergebnisse und Empfehlungen</a:t>
          </a:r>
          <a:endParaRPr lang="de-DE" dirty="0">
            <a:solidFill>
              <a:schemeClr val="bg1"/>
            </a:solidFill>
          </a:endParaRPr>
        </a:p>
      </dgm:t>
    </dgm:pt>
    <dgm:pt modelId="{BEEF99D2-534C-4357-8893-3C13577B7953}" type="parTrans" cxnId="{E693D426-8738-4D48-AEA1-71A87614C9B4}">
      <dgm:prSet/>
      <dgm:spPr/>
      <dgm:t>
        <a:bodyPr/>
        <a:lstStyle/>
        <a:p>
          <a:endParaRPr lang="de-DE"/>
        </a:p>
      </dgm:t>
    </dgm:pt>
    <dgm:pt modelId="{27AB4A49-5988-49A1-815D-F0902B2295E0}" type="sibTrans" cxnId="{E693D426-8738-4D48-AEA1-71A87614C9B4}">
      <dgm:prSet/>
      <dgm:spPr/>
      <dgm:t>
        <a:bodyPr/>
        <a:lstStyle/>
        <a:p>
          <a:endParaRPr lang="de-DE"/>
        </a:p>
      </dgm:t>
    </dgm:pt>
    <dgm:pt modelId="{AE400C01-69BE-45BB-BE26-766CEF3BF027}">
      <dgm:prSet/>
      <dgm:spPr>
        <a:solidFill>
          <a:schemeClr val="accent5">
            <a:lumMod val="75000"/>
          </a:schemeClr>
        </a:solidFill>
        <a:ln w="12700">
          <a:noFill/>
        </a:ln>
      </dgm:spPr>
      <dgm:t>
        <a:bodyPr/>
        <a:lstStyle/>
        <a:p>
          <a:r>
            <a:rPr lang="de-DE" altLang="de-DE" b="1" cap="all" dirty="0" smtClean="0">
              <a:solidFill>
                <a:schemeClr val="bg1"/>
              </a:solidFill>
            </a:rPr>
            <a:t>    B e g u t a c h t u n g s – I n s t r u m e n t</a:t>
          </a:r>
          <a:endParaRPr lang="de-DE" cap="all" dirty="0">
            <a:solidFill>
              <a:schemeClr val="bg1"/>
            </a:solidFill>
          </a:endParaRPr>
        </a:p>
      </dgm:t>
    </dgm:pt>
    <dgm:pt modelId="{43CA7B54-B02A-4FC5-BDE5-7B30F955798D}" type="sibTrans" cxnId="{117FBB97-473B-44F8-8196-25706F7CFF87}">
      <dgm:prSet/>
      <dgm:spPr/>
      <dgm:t>
        <a:bodyPr/>
        <a:lstStyle/>
        <a:p>
          <a:endParaRPr lang="de-DE"/>
        </a:p>
      </dgm:t>
    </dgm:pt>
    <dgm:pt modelId="{3DDAB120-D658-465D-A31E-45DE233E2489}" type="parTrans" cxnId="{117FBB97-473B-44F8-8196-25706F7CFF87}">
      <dgm:prSet/>
      <dgm:spPr/>
      <dgm:t>
        <a:bodyPr/>
        <a:lstStyle/>
        <a:p>
          <a:endParaRPr lang="de-DE"/>
        </a:p>
      </dgm:t>
    </dgm:pt>
    <dgm:pt modelId="{516DFF02-0EEE-4F67-85AC-94A1035F346B}" type="pres">
      <dgm:prSet presAssocID="{661189B8-F3DC-45D6-B27E-8790E34A850F}" presName="Name0" presStyleCnt="0">
        <dgm:presLayoutVars>
          <dgm:dir/>
          <dgm:animLvl val="lvl"/>
          <dgm:resizeHandles val="exact"/>
        </dgm:presLayoutVars>
      </dgm:prSet>
      <dgm:spPr/>
      <dgm:t>
        <a:bodyPr/>
        <a:lstStyle/>
        <a:p>
          <a:endParaRPr lang="de-DE"/>
        </a:p>
      </dgm:t>
    </dgm:pt>
    <dgm:pt modelId="{8BA66471-CB33-452B-BBC7-77D7AE198CAA}" type="pres">
      <dgm:prSet presAssocID="{343045A8-4FCF-4D9E-A398-FF189F49BA61}" presName="boxAndChildren" presStyleCnt="0"/>
      <dgm:spPr/>
      <dgm:t>
        <a:bodyPr/>
        <a:lstStyle/>
        <a:p>
          <a:endParaRPr lang="de-DE"/>
        </a:p>
      </dgm:t>
    </dgm:pt>
    <dgm:pt modelId="{1888E8D6-624E-4ABC-B8FA-C0932ABD5D3E}" type="pres">
      <dgm:prSet presAssocID="{343045A8-4FCF-4D9E-A398-FF189F49BA61}" presName="parentTextBox" presStyleLbl="node1" presStyleIdx="0" presStyleCnt="7" custLinFactNeighborY="19679"/>
      <dgm:spPr/>
      <dgm:t>
        <a:bodyPr/>
        <a:lstStyle/>
        <a:p>
          <a:endParaRPr lang="de-DE"/>
        </a:p>
      </dgm:t>
    </dgm:pt>
    <dgm:pt modelId="{C01B7B98-82B1-4EB1-9F9A-49B500FF7AFB}" type="pres">
      <dgm:prSet presAssocID="{43CA7B54-B02A-4FC5-BDE5-7B30F955798D}" presName="sp" presStyleCnt="0"/>
      <dgm:spPr/>
      <dgm:t>
        <a:bodyPr/>
        <a:lstStyle/>
        <a:p>
          <a:endParaRPr lang="de-DE"/>
        </a:p>
      </dgm:t>
    </dgm:pt>
    <dgm:pt modelId="{0E6E5F3F-C340-4DB5-92FB-1A24635ECABC}" type="pres">
      <dgm:prSet presAssocID="{AE400C01-69BE-45BB-BE26-766CEF3BF027}" presName="arrowAndChildren" presStyleCnt="0"/>
      <dgm:spPr/>
      <dgm:t>
        <a:bodyPr/>
        <a:lstStyle/>
        <a:p>
          <a:endParaRPr lang="de-DE"/>
        </a:p>
      </dgm:t>
    </dgm:pt>
    <dgm:pt modelId="{1834E7D7-014C-4813-95FA-C7BD0508A45B}" type="pres">
      <dgm:prSet presAssocID="{AE400C01-69BE-45BB-BE26-766CEF3BF027}" presName="parentTextArrow" presStyleLbl="node1" presStyleIdx="1" presStyleCnt="7"/>
      <dgm:spPr/>
      <dgm:t>
        <a:bodyPr/>
        <a:lstStyle/>
        <a:p>
          <a:endParaRPr lang="de-DE"/>
        </a:p>
      </dgm:t>
    </dgm:pt>
    <dgm:pt modelId="{28FD5C00-643A-4FA0-B9AF-340A03C83727}" type="pres">
      <dgm:prSet presAssocID="{FBD91329-49A2-4A5C-9AA7-25E8E678BC08}" presName="sp" presStyleCnt="0"/>
      <dgm:spPr/>
      <dgm:t>
        <a:bodyPr/>
        <a:lstStyle/>
        <a:p>
          <a:endParaRPr lang="de-DE"/>
        </a:p>
      </dgm:t>
    </dgm:pt>
    <dgm:pt modelId="{1F08BAC1-3B71-402C-BAF3-DC8CA3A23D6F}" type="pres">
      <dgm:prSet presAssocID="{C85C139C-EB84-4D3D-8ABF-A2460FEF4603}" presName="arrowAndChildren" presStyleCnt="0"/>
      <dgm:spPr/>
      <dgm:t>
        <a:bodyPr/>
        <a:lstStyle/>
        <a:p>
          <a:endParaRPr lang="de-DE"/>
        </a:p>
      </dgm:t>
    </dgm:pt>
    <dgm:pt modelId="{DC1FAFDE-6E7D-4E4E-90FF-0C970B2D24FF}" type="pres">
      <dgm:prSet presAssocID="{C85C139C-EB84-4D3D-8ABF-A2460FEF4603}" presName="parentTextArrow" presStyleLbl="node1" presStyleIdx="2" presStyleCnt="7"/>
      <dgm:spPr/>
      <dgm:t>
        <a:bodyPr/>
        <a:lstStyle/>
        <a:p>
          <a:endParaRPr lang="de-DE"/>
        </a:p>
      </dgm:t>
    </dgm:pt>
    <dgm:pt modelId="{CB8669D0-3F44-4F46-9B9D-59ADCAB06400}" type="pres">
      <dgm:prSet presAssocID="{0072A772-9156-4D0E-B938-372C40038711}" presName="sp" presStyleCnt="0"/>
      <dgm:spPr/>
      <dgm:t>
        <a:bodyPr/>
        <a:lstStyle/>
        <a:p>
          <a:endParaRPr lang="de-DE"/>
        </a:p>
      </dgm:t>
    </dgm:pt>
    <dgm:pt modelId="{21FF602A-CB7E-4E96-8F5E-9CD5C0003550}" type="pres">
      <dgm:prSet presAssocID="{6189432F-5695-45E5-A7A7-2C529F4EE63F}" presName="arrowAndChildren" presStyleCnt="0"/>
      <dgm:spPr/>
      <dgm:t>
        <a:bodyPr/>
        <a:lstStyle/>
        <a:p>
          <a:endParaRPr lang="de-DE"/>
        </a:p>
      </dgm:t>
    </dgm:pt>
    <dgm:pt modelId="{DD5A8B9D-A969-486D-9CA4-CF90A8BEED96}" type="pres">
      <dgm:prSet presAssocID="{6189432F-5695-45E5-A7A7-2C529F4EE63F}" presName="parentTextArrow" presStyleLbl="node1" presStyleIdx="3" presStyleCnt="7"/>
      <dgm:spPr/>
      <dgm:t>
        <a:bodyPr/>
        <a:lstStyle/>
        <a:p>
          <a:endParaRPr lang="de-DE"/>
        </a:p>
      </dgm:t>
    </dgm:pt>
    <dgm:pt modelId="{E5B24021-A12A-41F8-947E-FAC089AB5FB7}" type="pres">
      <dgm:prSet presAssocID="{1F9CAEFA-1F57-464D-ADC5-A334CD25D675}" presName="sp" presStyleCnt="0"/>
      <dgm:spPr/>
      <dgm:t>
        <a:bodyPr/>
        <a:lstStyle/>
        <a:p>
          <a:endParaRPr lang="de-DE"/>
        </a:p>
      </dgm:t>
    </dgm:pt>
    <dgm:pt modelId="{649F33C3-5460-4A19-9D7F-D3527A32655F}" type="pres">
      <dgm:prSet presAssocID="{3FCEDF91-F862-4601-9044-E335A40B73FF}" presName="arrowAndChildren" presStyleCnt="0"/>
      <dgm:spPr/>
      <dgm:t>
        <a:bodyPr/>
        <a:lstStyle/>
        <a:p>
          <a:endParaRPr lang="de-DE"/>
        </a:p>
      </dgm:t>
    </dgm:pt>
    <dgm:pt modelId="{B5F49B43-0604-470E-BF38-E586AEE04C9D}" type="pres">
      <dgm:prSet presAssocID="{3FCEDF91-F862-4601-9044-E335A40B73FF}" presName="parentTextArrow" presStyleLbl="node1" presStyleIdx="4" presStyleCnt="7" custLinFactNeighborY="449"/>
      <dgm:spPr/>
      <dgm:t>
        <a:bodyPr/>
        <a:lstStyle/>
        <a:p>
          <a:endParaRPr lang="de-DE"/>
        </a:p>
      </dgm:t>
    </dgm:pt>
    <dgm:pt modelId="{D1469EE4-C821-4B51-841E-561EFAB6D99A}" type="pres">
      <dgm:prSet presAssocID="{7F9D881E-F3F4-4888-AEC7-7AE3F1B56093}" presName="sp" presStyleCnt="0"/>
      <dgm:spPr/>
      <dgm:t>
        <a:bodyPr/>
        <a:lstStyle/>
        <a:p>
          <a:endParaRPr lang="de-DE"/>
        </a:p>
      </dgm:t>
    </dgm:pt>
    <dgm:pt modelId="{93F28E0C-DE38-4AC8-A450-E3ABB0155E51}" type="pres">
      <dgm:prSet presAssocID="{F89E3BE1-5707-419C-850B-0DA6C217662F}" presName="arrowAndChildren" presStyleCnt="0"/>
      <dgm:spPr/>
      <dgm:t>
        <a:bodyPr/>
        <a:lstStyle/>
        <a:p>
          <a:endParaRPr lang="de-DE"/>
        </a:p>
      </dgm:t>
    </dgm:pt>
    <dgm:pt modelId="{DDFCB363-779D-46A1-B87B-261B843CB091}" type="pres">
      <dgm:prSet presAssocID="{F89E3BE1-5707-419C-850B-0DA6C217662F}" presName="parentTextArrow" presStyleLbl="node1" presStyleIdx="5" presStyleCnt="7" custLinFactNeighborY="-28"/>
      <dgm:spPr/>
      <dgm:t>
        <a:bodyPr/>
        <a:lstStyle/>
        <a:p>
          <a:endParaRPr lang="de-DE"/>
        </a:p>
      </dgm:t>
    </dgm:pt>
    <dgm:pt modelId="{68A936EB-2A72-4EB9-9D9A-A47B3294B480}" type="pres">
      <dgm:prSet presAssocID="{DB67CD59-B307-4EC2-BD7E-AEF0E4369AD5}" presName="sp" presStyleCnt="0"/>
      <dgm:spPr/>
      <dgm:t>
        <a:bodyPr/>
        <a:lstStyle/>
        <a:p>
          <a:endParaRPr lang="de-DE"/>
        </a:p>
      </dgm:t>
    </dgm:pt>
    <dgm:pt modelId="{A550B0BE-32B0-4FC5-8FA8-17FC28B1F0E9}" type="pres">
      <dgm:prSet presAssocID="{7F0F3A8F-2967-481D-A1B7-8AD9433166FA}" presName="arrowAndChildren" presStyleCnt="0"/>
      <dgm:spPr/>
      <dgm:t>
        <a:bodyPr/>
        <a:lstStyle/>
        <a:p>
          <a:endParaRPr lang="de-DE"/>
        </a:p>
      </dgm:t>
    </dgm:pt>
    <dgm:pt modelId="{8EEDEE3A-9A11-4240-9510-7F22814DA67C}" type="pres">
      <dgm:prSet presAssocID="{7F0F3A8F-2967-481D-A1B7-8AD9433166FA}" presName="parentTextArrow" presStyleLbl="node1" presStyleIdx="6" presStyleCnt="7" custLinFactNeighborX="-22362" custLinFactNeighborY="-3131"/>
      <dgm:spPr/>
      <dgm:t>
        <a:bodyPr/>
        <a:lstStyle/>
        <a:p>
          <a:endParaRPr lang="de-DE"/>
        </a:p>
      </dgm:t>
    </dgm:pt>
  </dgm:ptLst>
  <dgm:cxnLst>
    <dgm:cxn modelId="{F6FC1E56-E47A-498A-9A52-E97C9A7FE642}" type="presOf" srcId="{343045A8-4FCF-4D9E-A398-FF189F49BA61}" destId="{1888E8D6-624E-4ABC-B8FA-C0932ABD5D3E}" srcOrd="0" destOrd="0" presId="urn:microsoft.com/office/officeart/2005/8/layout/process4"/>
    <dgm:cxn modelId="{4E9C36F6-CDCB-49D6-8644-CCDE2CBD635E}" type="presOf" srcId="{AE400C01-69BE-45BB-BE26-766CEF3BF027}" destId="{1834E7D7-014C-4813-95FA-C7BD0508A45B}" srcOrd="0" destOrd="0" presId="urn:microsoft.com/office/officeart/2005/8/layout/process4"/>
    <dgm:cxn modelId="{21F193F6-3583-4040-BEBB-9B10F345DC6D}" type="presOf" srcId="{C85C139C-EB84-4D3D-8ABF-A2460FEF4603}" destId="{DC1FAFDE-6E7D-4E4E-90FF-0C970B2D24FF}" srcOrd="0" destOrd="0" presId="urn:microsoft.com/office/officeart/2005/8/layout/process4"/>
    <dgm:cxn modelId="{C64A65BF-A163-4C8D-A5AC-256A0DF21502}" srcId="{661189B8-F3DC-45D6-B27E-8790E34A850F}" destId="{3FCEDF91-F862-4601-9044-E335A40B73FF}" srcOrd="2" destOrd="0" parTransId="{F5B5C500-6A5D-4760-8AEB-9F6C5D4E870C}" sibTransId="{1F9CAEFA-1F57-464D-ADC5-A334CD25D675}"/>
    <dgm:cxn modelId="{29FD2E76-9182-4AB2-8F2B-0B42A7617CA1}" srcId="{661189B8-F3DC-45D6-B27E-8790E34A850F}" destId="{F89E3BE1-5707-419C-850B-0DA6C217662F}" srcOrd="1" destOrd="0" parTransId="{152C339E-D424-44E9-A8E7-884F1E29B866}" sibTransId="{7F9D881E-F3F4-4888-AEC7-7AE3F1B56093}"/>
    <dgm:cxn modelId="{CC2F4959-9288-4F81-BD6E-920A5997DB1F}" type="presOf" srcId="{661189B8-F3DC-45D6-B27E-8790E34A850F}" destId="{516DFF02-0EEE-4F67-85AC-94A1035F346B}" srcOrd="0" destOrd="0" presId="urn:microsoft.com/office/officeart/2005/8/layout/process4"/>
    <dgm:cxn modelId="{88177942-B494-4CFE-9804-96082BCDB73F}" type="presOf" srcId="{7F0F3A8F-2967-481D-A1B7-8AD9433166FA}" destId="{8EEDEE3A-9A11-4240-9510-7F22814DA67C}" srcOrd="0" destOrd="0" presId="urn:microsoft.com/office/officeart/2005/8/layout/process4"/>
    <dgm:cxn modelId="{3F615C41-2172-4F76-B434-FA958BFDCE64}" srcId="{661189B8-F3DC-45D6-B27E-8790E34A850F}" destId="{6189432F-5695-45E5-A7A7-2C529F4EE63F}" srcOrd="3" destOrd="0" parTransId="{4155D2CD-C171-4458-901D-C65C5580BFEA}" sibTransId="{0072A772-9156-4D0E-B938-372C40038711}"/>
    <dgm:cxn modelId="{92823986-5D37-448D-80C0-49066FC80B7B}" type="presOf" srcId="{3FCEDF91-F862-4601-9044-E335A40B73FF}" destId="{B5F49B43-0604-470E-BF38-E586AEE04C9D}" srcOrd="0" destOrd="0" presId="urn:microsoft.com/office/officeart/2005/8/layout/process4"/>
    <dgm:cxn modelId="{117FBB97-473B-44F8-8196-25706F7CFF87}" srcId="{661189B8-F3DC-45D6-B27E-8790E34A850F}" destId="{AE400C01-69BE-45BB-BE26-766CEF3BF027}" srcOrd="5" destOrd="0" parTransId="{3DDAB120-D658-465D-A31E-45DE233E2489}" sibTransId="{43CA7B54-B02A-4FC5-BDE5-7B30F955798D}"/>
    <dgm:cxn modelId="{8A7D2B9C-2D7D-49FE-A483-6B35BCA4EC86}" type="presOf" srcId="{6189432F-5695-45E5-A7A7-2C529F4EE63F}" destId="{DD5A8B9D-A969-486D-9CA4-CF90A8BEED96}" srcOrd="0" destOrd="0" presId="urn:microsoft.com/office/officeart/2005/8/layout/process4"/>
    <dgm:cxn modelId="{E693D426-8738-4D48-AEA1-71A87614C9B4}" srcId="{661189B8-F3DC-45D6-B27E-8790E34A850F}" destId="{343045A8-4FCF-4D9E-A398-FF189F49BA61}" srcOrd="6" destOrd="0" parTransId="{BEEF99D2-534C-4357-8893-3C13577B7953}" sibTransId="{27AB4A49-5988-49A1-815D-F0902B2295E0}"/>
    <dgm:cxn modelId="{8972BC65-8258-4E7E-8494-8A7D9FDF1231}" srcId="{661189B8-F3DC-45D6-B27E-8790E34A850F}" destId="{C85C139C-EB84-4D3D-8ABF-A2460FEF4603}" srcOrd="4" destOrd="0" parTransId="{CA160009-8E4D-499A-B4BA-AEEA75A09CED}" sibTransId="{FBD91329-49A2-4A5C-9AA7-25E8E678BC08}"/>
    <dgm:cxn modelId="{69BD0D81-0752-435A-90D9-480AF21D3809}" type="presOf" srcId="{F89E3BE1-5707-419C-850B-0DA6C217662F}" destId="{DDFCB363-779D-46A1-B87B-261B843CB091}" srcOrd="0" destOrd="0" presId="urn:microsoft.com/office/officeart/2005/8/layout/process4"/>
    <dgm:cxn modelId="{6BC4F525-688E-46CC-8619-F71FA00549E3}" srcId="{661189B8-F3DC-45D6-B27E-8790E34A850F}" destId="{7F0F3A8F-2967-481D-A1B7-8AD9433166FA}" srcOrd="0" destOrd="0" parTransId="{2ADF7E8C-BF00-4D56-BB3F-115D0A25027C}" sibTransId="{DB67CD59-B307-4EC2-BD7E-AEF0E4369AD5}"/>
    <dgm:cxn modelId="{785357DE-0A24-4DB3-B701-01FCA692CB38}" type="presParOf" srcId="{516DFF02-0EEE-4F67-85AC-94A1035F346B}" destId="{8BA66471-CB33-452B-BBC7-77D7AE198CAA}" srcOrd="0" destOrd="0" presId="urn:microsoft.com/office/officeart/2005/8/layout/process4"/>
    <dgm:cxn modelId="{FE9FCA68-D25E-477D-9A30-80042245CD14}" type="presParOf" srcId="{8BA66471-CB33-452B-BBC7-77D7AE198CAA}" destId="{1888E8D6-624E-4ABC-B8FA-C0932ABD5D3E}" srcOrd="0" destOrd="0" presId="urn:microsoft.com/office/officeart/2005/8/layout/process4"/>
    <dgm:cxn modelId="{459957B0-D062-4785-BF18-D2A47D8857A3}" type="presParOf" srcId="{516DFF02-0EEE-4F67-85AC-94A1035F346B}" destId="{C01B7B98-82B1-4EB1-9F9A-49B500FF7AFB}" srcOrd="1" destOrd="0" presId="urn:microsoft.com/office/officeart/2005/8/layout/process4"/>
    <dgm:cxn modelId="{44147050-A557-42A8-A66A-1758AE09740E}" type="presParOf" srcId="{516DFF02-0EEE-4F67-85AC-94A1035F346B}" destId="{0E6E5F3F-C340-4DB5-92FB-1A24635ECABC}" srcOrd="2" destOrd="0" presId="urn:microsoft.com/office/officeart/2005/8/layout/process4"/>
    <dgm:cxn modelId="{4D7989ED-ED53-44D0-AE57-7F474A73F66A}" type="presParOf" srcId="{0E6E5F3F-C340-4DB5-92FB-1A24635ECABC}" destId="{1834E7D7-014C-4813-95FA-C7BD0508A45B}" srcOrd="0" destOrd="0" presId="urn:microsoft.com/office/officeart/2005/8/layout/process4"/>
    <dgm:cxn modelId="{B2097033-F232-4DA8-89FF-564C2350DF0F}" type="presParOf" srcId="{516DFF02-0EEE-4F67-85AC-94A1035F346B}" destId="{28FD5C00-643A-4FA0-B9AF-340A03C83727}" srcOrd="3" destOrd="0" presId="urn:microsoft.com/office/officeart/2005/8/layout/process4"/>
    <dgm:cxn modelId="{2974A01D-BB3A-458B-BF6E-CC777172B23E}" type="presParOf" srcId="{516DFF02-0EEE-4F67-85AC-94A1035F346B}" destId="{1F08BAC1-3B71-402C-BAF3-DC8CA3A23D6F}" srcOrd="4" destOrd="0" presId="urn:microsoft.com/office/officeart/2005/8/layout/process4"/>
    <dgm:cxn modelId="{EDDFC550-4E22-4E64-8633-16655BE7D8A3}" type="presParOf" srcId="{1F08BAC1-3B71-402C-BAF3-DC8CA3A23D6F}" destId="{DC1FAFDE-6E7D-4E4E-90FF-0C970B2D24FF}" srcOrd="0" destOrd="0" presId="urn:microsoft.com/office/officeart/2005/8/layout/process4"/>
    <dgm:cxn modelId="{AE4FF594-C32C-40E4-8247-A7421A19AD3E}" type="presParOf" srcId="{516DFF02-0EEE-4F67-85AC-94A1035F346B}" destId="{CB8669D0-3F44-4F46-9B9D-59ADCAB06400}" srcOrd="5" destOrd="0" presId="urn:microsoft.com/office/officeart/2005/8/layout/process4"/>
    <dgm:cxn modelId="{384A39B5-3F7C-41F6-814B-AD3DF18EA46C}" type="presParOf" srcId="{516DFF02-0EEE-4F67-85AC-94A1035F346B}" destId="{21FF602A-CB7E-4E96-8F5E-9CD5C0003550}" srcOrd="6" destOrd="0" presId="urn:microsoft.com/office/officeart/2005/8/layout/process4"/>
    <dgm:cxn modelId="{C81EFE07-883E-44C9-BCFF-7337D0894742}" type="presParOf" srcId="{21FF602A-CB7E-4E96-8F5E-9CD5C0003550}" destId="{DD5A8B9D-A969-486D-9CA4-CF90A8BEED96}" srcOrd="0" destOrd="0" presId="urn:microsoft.com/office/officeart/2005/8/layout/process4"/>
    <dgm:cxn modelId="{452D29A0-ABBD-4F9D-8799-198250FDEB8D}" type="presParOf" srcId="{516DFF02-0EEE-4F67-85AC-94A1035F346B}" destId="{E5B24021-A12A-41F8-947E-FAC089AB5FB7}" srcOrd="7" destOrd="0" presId="urn:microsoft.com/office/officeart/2005/8/layout/process4"/>
    <dgm:cxn modelId="{27403915-9DD4-4900-A7C6-DAB710B2CB88}" type="presParOf" srcId="{516DFF02-0EEE-4F67-85AC-94A1035F346B}" destId="{649F33C3-5460-4A19-9D7F-D3527A32655F}" srcOrd="8" destOrd="0" presId="urn:microsoft.com/office/officeart/2005/8/layout/process4"/>
    <dgm:cxn modelId="{58D2DA23-04F4-4F68-BEF6-CF0A5FCEC0C0}" type="presParOf" srcId="{649F33C3-5460-4A19-9D7F-D3527A32655F}" destId="{B5F49B43-0604-470E-BF38-E586AEE04C9D}" srcOrd="0" destOrd="0" presId="urn:microsoft.com/office/officeart/2005/8/layout/process4"/>
    <dgm:cxn modelId="{7D9ABCC8-A8D2-4993-8661-2DC5BB4CA96C}" type="presParOf" srcId="{516DFF02-0EEE-4F67-85AC-94A1035F346B}" destId="{D1469EE4-C821-4B51-841E-561EFAB6D99A}" srcOrd="9" destOrd="0" presId="urn:microsoft.com/office/officeart/2005/8/layout/process4"/>
    <dgm:cxn modelId="{37C8BA2E-E4B7-4D72-8DFB-C48519232E71}" type="presParOf" srcId="{516DFF02-0EEE-4F67-85AC-94A1035F346B}" destId="{93F28E0C-DE38-4AC8-A450-E3ABB0155E51}" srcOrd="10" destOrd="0" presId="urn:microsoft.com/office/officeart/2005/8/layout/process4"/>
    <dgm:cxn modelId="{9F608226-CA83-4C84-88A7-D50322C5CF62}" type="presParOf" srcId="{93F28E0C-DE38-4AC8-A450-E3ABB0155E51}" destId="{DDFCB363-779D-46A1-B87B-261B843CB091}" srcOrd="0" destOrd="0" presId="urn:microsoft.com/office/officeart/2005/8/layout/process4"/>
    <dgm:cxn modelId="{029F3278-4AD2-43B9-BFBA-EB3CC7A70143}" type="presParOf" srcId="{516DFF02-0EEE-4F67-85AC-94A1035F346B}" destId="{68A936EB-2A72-4EB9-9D9A-A47B3294B480}" srcOrd="11" destOrd="0" presId="urn:microsoft.com/office/officeart/2005/8/layout/process4"/>
    <dgm:cxn modelId="{65EB0487-3DBE-4704-A17D-C6508C49C95A}" type="presParOf" srcId="{516DFF02-0EEE-4F67-85AC-94A1035F346B}" destId="{A550B0BE-32B0-4FC5-8FA8-17FC28B1F0E9}" srcOrd="12" destOrd="0" presId="urn:microsoft.com/office/officeart/2005/8/layout/process4"/>
    <dgm:cxn modelId="{45BDDAA7-AEAE-4C80-8CDB-02A2FAE60E22}" type="presParOf" srcId="{A550B0BE-32B0-4FC5-8FA8-17FC28B1F0E9}" destId="{8EEDEE3A-9A11-4240-9510-7F22814DA67C}" srcOrd="0" destOrd="0" presId="urn:microsoft.com/office/officeart/2005/8/layout/process4"/>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8E8D6-624E-4ABC-B8FA-C0932ABD5D3E}">
      <dsp:nvSpPr>
        <dsp:cNvPr id="0" name=""/>
        <dsp:cNvSpPr/>
      </dsp:nvSpPr>
      <dsp:spPr>
        <a:xfrm>
          <a:off x="0" y="4401187"/>
          <a:ext cx="6050607" cy="481603"/>
        </a:xfrm>
        <a:prstGeom prst="rect">
          <a:avLst/>
        </a:prstGeom>
        <a:solidFill>
          <a:schemeClr val="tx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chemeClr val="bg1"/>
              </a:solidFill>
            </a:rPr>
            <a:t>Ergebnisse und Empfehlungen</a:t>
          </a:r>
          <a:endParaRPr lang="de-DE" sz="1700" kern="1200" dirty="0">
            <a:solidFill>
              <a:schemeClr val="bg1"/>
            </a:solidFill>
          </a:endParaRPr>
        </a:p>
      </dsp:txBody>
      <dsp:txXfrm>
        <a:off x="0" y="4401187"/>
        <a:ext cx="6050607" cy="481603"/>
      </dsp:txXfrm>
    </dsp:sp>
    <dsp:sp modelId="{1834E7D7-014C-4813-95FA-C7BD0508A45B}">
      <dsp:nvSpPr>
        <dsp:cNvPr id="0" name=""/>
        <dsp:cNvSpPr/>
      </dsp:nvSpPr>
      <dsp:spPr>
        <a:xfrm rot="10800000">
          <a:off x="0" y="3667557"/>
          <a:ext cx="6050607" cy="740706"/>
        </a:xfrm>
        <a:prstGeom prst="upArrowCallout">
          <a:avLst/>
        </a:prstGeom>
        <a:solidFill>
          <a:schemeClr val="accent5">
            <a:lumMod val="75000"/>
          </a:schemeClr>
        </a:solid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b="1" kern="1200" cap="all" dirty="0" smtClean="0">
              <a:solidFill>
                <a:schemeClr val="bg1"/>
              </a:solidFill>
            </a:rPr>
            <a:t>    B e g u t a c h t u n g s – I n s t r u m e n t</a:t>
          </a:r>
          <a:endParaRPr lang="de-DE" sz="1700" kern="1200" cap="all" dirty="0">
            <a:solidFill>
              <a:schemeClr val="bg1"/>
            </a:solidFill>
          </a:endParaRPr>
        </a:p>
      </dsp:txBody>
      <dsp:txXfrm rot="10800000">
        <a:off x="0" y="3667557"/>
        <a:ext cx="6050607" cy="481289"/>
      </dsp:txXfrm>
    </dsp:sp>
    <dsp:sp modelId="{DC1FAFDE-6E7D-4E4E-90FF-0C970B2D24FF}">
      <dsp:nvSpPr>
        <dsp:cNvPr id="0" name=""/>
        <dsp:cNvSpPr/>
      </dsp:nvSpPr>
      <dsp:spPr>
        <a:xfrm rot="10800000">
          <a:off x="0" y="2934075"/>
          <a:ext cx="6050607" cy="740706"/>
        </a:xfrm>
        <a:prstGeom prst="upArrowCallou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rgbClr val="FFFFFF"/>
              </a:solidFill>
            </a:rPr>
            <a:t>Befunderhebung zu Schädigungen </a:t>
          </a:r>
          <a:r>
            <a:rPr lang="de-DE" altLang="de-DE" sz="1700" kern="1200" smtClean="0">
              <a:solidFill>
                <a:srgbClr val="FFFFFF"/>
              </a:solidFill>
            </a:rPr>
            <a:t>und Beeinträchtigungen</a:t>
          </a:r>
          <a:endParaRPr lang="de-DE" sz="1700" kern="1200" dirty="0">
            <a:solidFill>
              <a:srgbClr val="FFFFFF"/>
            </a:solidFill>
          </a:endParaRPr>
        </a:p>
      </dsp:txBody>
      <dsp:txXfrm rot="10800000">
        <a:off x="0" y="2934075"/>
        <a:ext cx="6050607" cy="481289"/>
      </dsp:txXfrm>
    </dsp:sp>
    <dsp:sp modelId="{DD5A8B9D-A969-486D-9CA4-CF90A8BEED96}">
      <dsp:nvSpPr>
        <dsp:cNvPr id="0" name=""/>
        <dsp:cNvSpPr/>
      </dsp:nvSpPr>
      <dsp:spPr>
        <a:xfrm rot="10800000">
          <a:off x="0" y="2200593"/>
          <a:ext cx="6050607" cy="740706"/>
        </a:xfrm>
        <a:prstGeom prst="upArrowCallou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rgbClr val="FFFFFF"/>
              </a:solidFill>
            </a:rPr>
            <a:t>Versorgungssituation</a:t>
          </a:r>
          <a:endParaRPr lang="de-DE" sz="1700" kern="1200" dirty="0">
            <a:solidFill>
              <a:srgbClr val="FFFFFF"/>
            </a:solidFill>
          </a:endParaRPr>
        </a:p>
      </dsp:txBody>
      <dsp:txXfrm rot="10800000">
        <a:off x="0" y="2200593"/>
        <a:ext cx="6050607" cy="481289"/>
      </dsp:txXfrm>
    </dsp:sp>
    <dsp:sp modelId="{B5F49B43-0604-470E-BF38-E586AEE04C9D}">
      <dsp:nvSpPr>
        <dsp:cNvPr id="0" name=""/>
        <dsp:cNvSpPr/>
      </dsp:nvSpPr>
      <dsp:spPr>
        <a:xfrm rot="10800000">
          <a:off x="0" y="1470437"/>
          <a:ext cx="6050607" cy="740706"/>
        </a:xfrm>
        <a:prstGeom prst="upArrowCallou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rgbClr val="FFFFFF"/>
              </a:solidFill>
            </a:rPr>
            <a:t>Wohn- und Lebenssituation</a:t>
          </a:r>
          <a:endParaRPr lang="de-DE" sz="1700" kern="1200" dirty="0">
            <a:solidFill>
              <a:srgbClr val="FFFFFF"/>
            </a:solidFill>
          </a:endParaRPr>
        </a:p>
      </dsp:txBody>
      <dsp:txXfrm rot="10800000">
        <a:off x="0" y="1470437"/>
        <a:ext cx="6050607" cy="481289"/>
      </dsp:txXfrm>
    </dsp:sp>
    <dsp:sp modelId="{DDFCB363-779D-46A1-B87B-261B843CB091}">
      <dsp:nvSpPr>
        <dsp:cNvPr id="0" name=""/>
        <dsp:cNvSpPr/>
      </dsp:nvSpPr>
      <dsp:spPr>
        <a:xfrm rot="10800000">
          <a:off x="0" y="733422"/>
          <a:ext cx="6050607" cy="740706"/>
        </a:xfrm>
        <a:prstGeom prst="upArrowCallou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rgbClr val="FFFFFF"/>
              </a:solidFill>
            </a:rPr>
            <a:t>Anamnese</a:t>
          </a:r>
          <a:endParaRPr lang="de-DE" sz="1700" kern="1200" dirty="0">
            <a:solidFill>
              <a:srgbClr val="FFFFFF"/>
            </a:solidFill>
          </a:endParaRPr>
        </a:p>
      </dsp:txBody>
      <dsp:txXfrm rot="10800000">
        <a:off x="0" y="733422"/>
        <a:ext cx="6050607" cy="481289"/>
      </dsp:txXfrm>
    </dsp:sp>
    <dsp:sp modelId="{8EEDEE3A-9A11-4240-9510-7F22814DA67C}">
      <dsp:nvSpPr>
        <dsp:cNvPr id="0" name=""/>
        <dsp:cNvSpPr/>
      </dsp:nvSpPr>
      <dsp:spPr>
        <a:xfrm rot="10800000">
          <a:off x="0" y="0"/>
          <a:ext cx="6050607" cy="740706"/>
        </a:xfrm>
        <a:prstGeom prst="upArrowCallou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de-DE" altLang="de-DE" sz="1700" kern="1200" dirty="0" smtClean="0">
              <a:solidFill>
                <a:schemeClr val="bg1"/>
              </a:solidFill>
            </a:rPr>
            <a:t>Angaben zur Person und Begutachtungssituation</a:t>
          </a:r>
          <a:endParaRPr lang="de-DE" sz="1700" kern="1200" dirty="0">
            <a:solidFill>
              <a:schemeClr val="bg1"/>
            </a:solidFill>
          </a:endParaRPr>
        </a:p>
      </dsp:txBody>
      <dsp:txXfrm rot="10800000">
        <a:off x="0" y="0"/>
        <a:ext cx="6050607" cy="48128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de-DE"/>
          </a:p>
        </p:txBody>
      </p:sp>
      <p:sp>
        <p:nvSpPr>
          <p:cNvPr id="3" name="Datumsplatzhalt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9BB7D8F1-2E28-4260-A17F-750A07305ED8}" type="datetimeFigureOut">
              <a:rPr lang="de-DE"/>
              <a:pPr>
                <a:defRPr/>
              </a:pPr>
              <a:t>29.10.2019</a:t>
            </a:fld>
            <a:endParaRPr lang="de-DE"/>
          </a:p>
        </p:txBody>
      </p:sp>
      <p:sp>
        <p:nvSpPr>
          <p:cNvPr id="4" name="Fußzeilenplatzhalt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de-DE"/>
          </a:p>
        </p:txBody>
      </p:sp>
      <p:sp>
        <p:nvSpPr>
          <p:cNvPr id="5" name="Foliennummernplatzhalt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F2FD7533-68C4-406E-BDF9-ACA4C13426E6}" type="slidenum">
              <a:rPr lang="de-DE" altLang="de-DE"/>
              <a:pPr/>
              <a:t>‹Nr.›</a:t>
            </a:fld>
            <a:endParaRPr lang="de-DE" altLang="de-DE"/>
          </a:p>
        </p:txBody>
      </p:sp>
    </p:spTree>
    <p:extLst>
      <p:ext uri="{BB962C8B-B14F-4D97-AF65-F5344CB8AC3E}">
        <p14:creationId xmlns:p14="http://schemas.microsoft.com/office/powerpoint/2010/main" val="261291653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3F8D227F-A7BC-46D1-B600-95D8F29B0EAF}" type="datetimeFigureOut">
              <a:rPr lang="de-DE"/>
              <a:pPr>
                <a:defRPr/>
              </a:pPr>
              <a:t>29.10.2019</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noProof="0" smtClean="0"/>
              <a:t>Mastertextformat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BD57E151-B234-4C32-A22B-D283F8410F04}" type="slidenum">
              <a:rPr lang="de-DE" altLang="de-DE"/>
              <a:pPr/>
              <a:t>‹Nr.›</a:t>
            </a:fld>
            <a:endParaRPr lang="de-DE" altLang="de-DE"/>
          </a:p>
        </p:txBody>
      </p:sp>
    </p:spTree>
    <p:extLst>
      <p:ext uri="{BB962C8B-B14F-4D97-AF65-F5344CB8AC3E}">
        <p14:creationId xmlns:p14="http://schemas.microsoft.com/office/powerpoint/2010/main" val="2469153820"/>
      </p:ext>
    </p:extLst>
  </p:cSld>
  <p:clrMap bg1="lt1" tx1="dk1" bg2="lt2" tx2="dk2" accent1="accent1" accent2="accent2" accent3="accent3" accent4="accent4" accent5="accent5" accent6="accent6" hlink="hlink" folHlink="folHlink"/>
  <p:hf hdr="0" ftr="0" dt="0"/>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2294379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751507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a:xfrm>
            <a:off x="992188" y="4861441"/>
            <a:ext cx="5397182" cy="4605576"/>
          </a:xfrm>
        </p:spPr>
        <p:txBody>
          <a:bodyPr/>
          <a:lstStyle/>
          <a:p>
            <a:pPr marL="201166" indent="-201166">
              <a:buFont typeface="Wingdings" panose="05000000000000000000" pitchFamily="2" charset="2"/>
              <a:buChar char=""/>
            </a:pPr>
            <a:r>
              <a:rPr lang="de-DE" dirty="0" smtClean="0"/>
              <a:t>Das Begutachtungsverfahren an sich  ändert</a:t>
            </a:r>
            <a:r>
              <a:rPr lang="de-DE" baseline="0" dirty="0" smtClean="0"/>
              <a:t> sich eigentlich nicht. </a:t>
            </a:r>
            <a:br>
              <a:rPr lang="de-DE" baseline="0" dirty="0" smtClean="0"/>
            </a:br>
            <a:endParaRPr lang="de-DE" baseline="0" dirty="0" smtClean="0"/>
          </a:p>
          <a:p>
            <a:pPr marL="201166" indent="-201166">
              <a:buFont typeface="Wingdings" panose="05000000000000000000" pitchFamily="2" charset="2"/>
              <a:buChar char=""/>
            </a:pPr>
            <a:r>
              <a:rPr lang="de-DE" baseline="0" dirty="0" smtClean="0"/>
              <a:t>Das NBA ersetzt den bisherigen Punkt 4 im Pflegegutachten.</a:t>
            </a:r>
          </a:p>
          <a:p>
            <a:endParaRPr lang="de-DE" dirty="0"/>
          </a:p>
        </p:txBody>
      </p:sp>
      <p:sp>
        <p:nvSpPr>
          <p:cNvPr id="4" name="Foliennummernplatzhalter 3"/>
          <p:cNvSpPr>
            <a:spLocks noGrp="1"/>
          </p:cNvSpPr>
          <p:nvPr>
            <p:ph type="sldNum" sz="quarter" idx="10"/>
          </p:nvPr>
        </p:nvSpPr>
        <p:spPr/>
        <p:txBody>
          <a:bodyPr/>
          <a:lstStyle/>
          <a:p>
            <a:fld id="{5ABAA15A-17B4-0C4E-A83A-F7E6946A8740}" type="slidenum">
              <a:rPr lang="de-DE" smtClean="0"/>
              <a:t>4</a:t>
            </a:fld>
            <a:endParaRPr lang="de-DE" dirty="0"/>
          </a:p>
        </p:txBody>
      </p:sp>
      <p:sp>
        <p:nvSpPr>
          <p:cNvPr id="5" name="Datumsplatzhalter 4"/>
          <p:cNvSpPr>
            <a:spLocks noGrp="1"/>
          </p:cNvSpPr>
          <p:nvPr>
            <p:ph type="dt" idx="11"/>
          </p:nvPr>
        </p:nvSpPr>
        <p:spPr/>
        <p:txBody>
          <a:bodyPr/>
          <a:lstStyle/>
          <a:p>
            <a:pPr>
              <a:defRPr/>
            </a:pPr>
            <a:endParaRPr lang="de-DE"/>
          </a:p>
        </p:txBody>
      </p:sp>
    </p:spTree>
    <p:extLst>
      <p:ext uri="{BB962C8B-B14F-4D97-AF65-F5344CB8AC3E}">
        <p14:creationId xmlns:p14="http://schemas.microsoft.com/office/powerpoint/2010/main" val="600974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2633057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3980637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64683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6125" indent="-285750">
              <a:defRPr>
                <a:solidFill>
                  <a:schemeClr val="tx1"/>
                </a:solidFill>
                <a:latin typeface="Arial" panose="020B0604020202020204" pitchFamily="34" charset="0"/>
                <a:cs typeface="Arial" panose="020B0604020202020204" pitchFamily="34" charset="0"/>
              </a:defRPr>
            </a:lvl2pPr>
            <a:lvl3pPr marL="1147763" indent="-228600">
              <a:defRPr>
                <a:solidFill>
                  <a:schemeClr val="tx1"/>
                </a:solidFill>
                <a:latin typeface="Arial" panose="020B0604020202020204" pitchFamily="34" charset="0"/>
                <a:cs typeface="Arial" panose="020B0604020202020204" pitchFamily="34" charset="0"/>
              </a:defRPr>
            </a:lvl3pPr>
            <a:lvl4pPr marL="1606550" indent="-228600">
              <a:defRPr>
                <a:solidFill>
                  <a:schemeClr val="tx1"/>
                </a:solidFill>
                <a:latin typeface="Arial" panose="020B0604020202020204" pitchFamily="34" charset="0"/>
                <a:cs typeface="Arial" panose="020B0604020202020204" pitchFamily="34" charset="0"/>
              </a:defRPr>
            </a:lvl4pPr>
            <a:lvl5pPr marL="2065338" indent="-228600">
              <a:defRPr>
                <a:solidFill>
                  <a:schemeClr val="tx1"/>
                </a:solidFill>
                <a:latin typeface="Arial" panose="020B0604020202020204" pitchFamily="34" charset="0"/>
                <a:cs typeface="Arial" panose="020B0604020202020204" pitchFamily="34" charset="0"/>
              </a:defRPr>
            </a:lvl5pPr>
            <a:lvl6pPr marL="2522538"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9738"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36938"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94138"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2D5F3BC-D6D1-4CDA-AC2A-C4C3F1A3E19E}" type="slidenum">
              <a:rPr lang="de-DE" altLang="de-DE" smtClean="0">
                <a:solidFill>
                  <a:prstClr val="black"/>
                </a:solidFill>
                <a:latin typeface="Calibri" panose="020F0502020204030204" pitchFamily="34" charset="0"/>
                <a:ea typeface="MS PGothic" panose="020B0600070205080204" pitchFamily="34" charset="-128"/>
              </a:rPr>
              <a:pPr/>
              <a:t>11</a:t>
            </a:fld>
            <a:endParaRPr lang="de-DE" altLang="de-DE" smtClean="0">
              <a:solidFill>
                <a:prstClr val="black"/>
              </a:solidFill>
              <a:latin typeface="Calibri" panose="020F0502020204030204" pitchFamily="34" charset="0"/>
              <a:ea typeface="MS PGothic" panose="020B0600070205080204" pitchFamily="34" charset="-128"/>
            </a:endParaRPr>
          </a:p>
        </p:txBody>
      </p:sp>
      <p:sp>
        <p:nvSpPr>
          <p:cNvPr id="31747" name="Rectangle 7"/>
          <p:cNvSpPr txBox="1">
            <a:spLocks noGrp="1" noChangeArrowheads="1"/>
          </p:cNvSpPr>
          <p:nvPr/>
        </p:nvSpPr>
        <p:spPr bwMode="auto">
          <a:xfrm>
            <a:off x="3894138" y="9498013"/>
            <a:ext cx="29749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232" tIns="48120" rIns="96232" bIns="48120" anchor="b"/>
          <a:lstStyle>
            <a:lvl1pPr defTabSz="957263">
              <a:defRPr>
                <a:solidFill>
                  <a:schemeClr val="tx1"/>
                </a:solidFill>
                <a:latin typeface="Arial" panose="020B0604020202020204" pitchFamily="34" charset="0"/>
                <a:cs typeface="Arial" panose="020B0604020202020204" pitchFamily="34" charset="0"/>
              </a:defRPr>
            </a:lvl1pPr>
            <a:lvl2pPr marL="742950" indent="-285750" defTabSz="957263">
              <a:defRPr>
                <a:solidFill>
                  <a:schemeClr val="tx1"/>
                </a:solidFill>
                <a:latin typeface="Arial" panose="020B0604020202020204" pitchFamily="34" charset="0"/>
                <a:cs typeface="Arial" panose="020B0604020202020204" pitchFamily="34" charset="0"/>
              </a:defRPr>
            </a:lvl2pPr>
            <a:lvl3pPr marL="1143000" indent="-228600" defTabSz="957263">
              <a:defRPr>
                <a:solidFill>
                  <a:schemeClr val="tx1"/>
                </a:solidFill>
                <a:latin typeface="Arial" panose="020B0604020202020204" pitchFamily="34" charset="0"/>
                <a:cs typeface="Arial" panose="020B0604020202020204" pitchFamily="34" charset="0"/>
              </a:defRPr>
            </a:lvl3pPr>
            <a:lvl4pPr marL="1600200" indent="-228600" defTabSz="957263">
              <a:defRPr>
                <a:solidFill>
                  <a:schemeClr val="tx1"/>
                </a:solidFill>
                <a:latin typeface="Arial" panose="020B0604020202020204" pitchFamily="34" charset="0"/>
                <a:cs typeface="Arial" panose="020B0604020202020204" pitchFamily="34" charset="0"/>
              </a:defRPr>
            </a:lvl4pPr>
            <a:lvl5pPr marL="2057400" indent="-228600" defTabSz="957263">
              <a:defRPr>
                <a:solidFill>
                  <a:schemeClr val="tx1"/>
                </a:solidFill>
                <a:latin typeface="Arial" panose="020B0604020202020204" pitchFamily="34" charset="0"/>
                <a:cs typeface="Arial" panose="020B0604020202020204" pitchFamily="34" charset="0"/>
              </a:defRPr>
            </a:lvl5pPr>
            <a:lvl6pPr marL="2514600" indent="-228600" defTabSz="957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57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57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57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DA9F8824-C64D-490A-AEE8-6ABD4AC4A5AE}" type="slidenum">
              <a:rPr lang="en-GB" altLang="de-DE" sz="1300">
                <a:solidFill>
                  <a:prstClr val="black"/>
                </a:solidFill>
                <a:ea typeface="MS PGothic" panose="020B0600070205080204" pitchFamily="34" charset="-128"/>
              </a:rPr>
              <a:pPr algn="r" eaLnBrk="1" hangingPunct="1"/>
              <a:t>11</a:t>
            </a:fld>
            <a:endParaRPr lang="en-GB" altLang="de-DE" sz="1300">
              <a:solidFill>
                <a:prstClr val="black"/>
              </a:solidFill>
              <a:ea typeface="MS PGothic" panose="020B0600070205080204" pitchFamily="34" charset="-128"/>
            </a:endParaRPr>
          </a:p>
        </p:txBody>
      </p:sp>
      <p:sp>
        <p:nvSpPr>
          <p:cNvPr id="31748" name="Rectangle 2"/>
          <p:cNvSpPr>
            <a:spLocks noGrp="1" noRot="1" noChangeAspect="1" noChangeArrowheads="1" noTextEdit="1"/>
          </p:cNvSpPr>
          <p:nvPr>
            <p:ph type="sldImg"/>
          </p:nvPr>
        </p:nvSpPr>
        <p:spPr bwMode="auto">
          <a:xfrm>
            <a:off x="936625" y="749300"/>
            <a:ext cx="4999038" cy="37496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9" name="Rectangle 3"/>
          <p:cNvSpPr>
            <a:spLocks noGrp="1" noChangeArrowheads="1"/>
          </p:cNvSpPr>
          <p:nvPr>
            <p:ph type="body" idx="1"/>
          </p:nvPr>
        </p:nvSpPr>
        <p:spPr bwMode="auto">
          <a:xfrm>
            <a:off x="915988" y="4746625"/>
            <a:ext cx="5037137" cy="4497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232" tIns="48120" rIns="96232" bIns="48120" numCol="1" anchor="t" anchorCtr="0" compatLnSpc="1">
            <a:prstTxWarp prst="textNoShape">
              <a:avLst/>
            </a:prstTxWarp>
          </a:bodyPr>
          <a:lstStyle/>
          <a:p>
            <a:pPr defTabSz="925513" eaLnBrk="1" hangingPunct="1"/>
            <a:r>
              <a:rPr lang="de-DE" altLang="de-DE" smtClean="0">
                <a:ea typeface="MS PGothic" panose="020B0600070205080204" pitchFamily="34" charset="-128"/>
              </a:rPr>
              <a:t>1. Pflegebedürftigkeitsbegriff und NBA (§§ 14 und 15)</a:t>
            </a:r>
          </a:p>
          <a:p>
            <a:pPr defTabSz="925513" eaLnBrk="1" hangingPunct="1">
              <a:buFontTx/>
              <a:buChar char="•"/>
            </a:pPr>
            <a:r>
              <a:rPr lang="de-DE" altLang="de-DE" smtClean="0">
                <a:ea typeface="MS PGothic" panose="020B0600070205080204" pitchFamily="34" charset="-128"/>
              </a:rPr>
              <a:t>Ausmaß der Pflegebedürftigkeit wird nicht mehr an dem zeitlichen Umfang bei den Verrichtungen des täglichen Lebens gemessen </a:t>
            </a:r>
          </a:p>
          <a:p>
            <a:pPr defTabSz="925513" eaLnBrk="1" hangingPunct="1">
              <a:buFontTx/>
              <a:buChar char="•"/>
            </a:pPr>
            <a:r>
              <a:rPr lang="de-DE" altLang="de-DE" smtClean="0">
                <a:ea typeface="MS PGothic" panose="020B0600070205080204" pitchFamily="34" charset="-128"/>
              </a:rPr>
              <a:t>Sonderregelungen für Personen mit eingeschränkter Alltagskompetenz (PEA) entfallen</a:t>
            </a:r>
          </a:p>
          <a:p>
            <a:pPr defTabSz="925513" eaLnBrk="1" hangingPunct="1">
              <a:buFontTx/>
              <a:buChar char="•"/>
            </a:pPr>
            <a:r>
              <a:rPr lang="de-DE" altLang="de-DE" smtClean="0">
                <a:ea typeface="MS PGothic" panose="020B0600070205080204" pitchFamily="34" charset="-128"/>
              </a:rPr>
              <a:t>Für die Ermittlung des Pflegegrades werden Schwellenwerte gesetzlich normiert</a:t>
            </a:r>
          </a:p>
          <a:p>
            <a:pPr defTabSz="925513" eaLnBrk="1" hangingPunct="1">
              <a:buFontTx/>
              <a:buChar char="•"/>
            </a:pPr>
            <a:r>
              <a:rPr lang="de-DE" altLang="de-DE" smtClean="0">
                <a:ea typeface="MS PGothic" panose="020B0600070205080204" pitchFamily="34" charset="-128"/>
              </a:rPr>
              <a:t>Kriterium, dass Pflegebedürftigkeit auf Dauer, voraussichtlich für mind. sechs Monate vorliegen  muss, gilt unverändert </a:t>
            </a:r>
          </a:p>
          <a:p>
            <a:pPr marL="287338" lvl="1" indent="-287338" defTabSz="925513" eaLnBrk="1" hangingPunct="1">
              <a:buFontTx/>
              <a:buChar char="•"/>
            </a:pPr>
            <a:r>
              <a:rPr lang="de-DE" altLang="de-DE" sz="1600" smtClean="0">
                <a:ea typeface="MS PGothic" panose="020B0600070205080204" pitchFamily="34" charset="-128"/>
              </a:rPr>
              <a:t>Dabei wird teilweise von Empfehlungen des Expertenbeirates abgewichen, indem die Schwellenwerte zur Ermittlung der Pflegegrade 1 bis 3 abgesenkt wurden </a:t>
            </a:r>
            <a:br>
              <a:rPr lang="de-DE" altLang="de-DE" sz="1600" smtClean="0">
                <a:ea typeface="MS PGothic" panose="020B0600070205080204" pitchFamily="34" charset="-128"/>
              </a:rPr>
            </a:br>
            <a:r>
              <a:rPr lang="de-DE" altLang="de-DE" sz="1600" smtClean="0">
                <a:ea typeface="MS PGothic" panose="020B0600070205080204" pitchFamily="34" charset="-128"/>
              </a:rPr>
              <a:t>Zu erwartende Konsequenzen: </a:t>
            </a:r>
          </a:p>
          <a:p>
            <a:pPr marL="550863" lvl="2" indent="-87313" defTabSz="925513" eaLnBrk="1" hangingPunct="1"/>
            <a:r>
              <a:rPr lang="de-DE" altLang="de-DE" sz="1600" smtClean="0">
                <a:ea typeface="MS PGothic" panose="020B0600070205080204" pitchFamily="34" charset="-128"/>
              </a:rPr>
              <a:t>  - Zunahme von Pflegebedürftigen im Pflegegrad 1</a:t>
            </a:r>
            <a:br>
              <a:rPr lang="de-DE" altLang="de-DE" sz="1600" smtClean="0">
                <a:ea typeface="MS PGothic" panose="020B0600070205080204" pitchFamily="34" charset="-128"/>
              </a:rPr>
            </a:br>
            <a:r>
              <a:rPr lang="de-DE" altLang="de-DE" sz="1600" smtClean="0">
                <a:ea typeface="MS PGothic" panose="020B0600070205080204" pitchFamily="34" charset="-128"/>
              </a:rPr>
              <a:t>- Verschiebung von Pflegegrad 1 in Pflegegrad 2 </a:t>
            </a:r>
            <a:br>
              <a:rPr lang="de-DE" altLang="de-DE" sz="1600" smtClean="0">
                <a:ea typeface="MS PGothic" panose="020B0600070205080204" pitchFamily="34" charset="-128"/>
              </a:rPr>
            </a:br>
            <a:r>
              <a:rPr lang="de-DE" altLang="de-DE" sz="1600" smtClean="0">
                <a:ea typeface="MS PGothic" panose="020B0600070205080204" pitchFamily="34" charset="-128"/>
              </a:rPr>
              <a:t>- Verschiebung von Pflegegrad 2 in Pflegegrad 3</a:t>
            </a:r>
          </a:p>
          <a:p>
            <a:pPr defTabSz="925513" eaLnBrk="1" hangingPunct="1">
              <a:buFontTx/>
              <a:buChar char="•"/>
            </a:pPr>
            <a:endParaRPr lang="de-DE" altLang="de-DE" smtClean="0">
              <a:ea typeface="MS PGothic" panose="020B0600070205080204" pitchFamily="34" charset="-128"/>
            </a:endParaRPr>
          </a:p>
          <a:p>
            <a:pPr defTabSz="925513" eaLnBrk="1" hangingPunct="1">
              <a:buFontTx/>
              <a:buChar char="•"/>
            </a:pPr>
            <a:endParaRPr lang="de-DE" altLang="de-DE" smtClean="0">
              <a:ea typeface="MS PGothic" panose="020B0600070205080204" pitchFamily="34" charset="-128"/>
            </a:endParaRPr>
          </a:p>
          <a:p>
            <a:pPr defTabSz="925513" eaLnBrk="1" hangingPunct="1"/>
            <a:r>
              <a:rPr lang="de-DE" altLang="de-DE" smtClean="0">
                <a:ea typeface="MS PGothic" panose="020B0600070205080204" pitchFamily="34" charset="-128"/>
              </a:rPr>
              <a:t>2. NBA ist (pflege)fachlich begründet</a:t>
            </a:r>
            <a:br>
              <a:rPr lang="de-DE" altLang="de-DE" smtClean="0">
                <a:ea typeface="MS PGothic" panose="020B0600070205080204" pitchFamily="34" charset="-128"/>
              </a:rPr>
            </a:br>
            <a:r>
              <a:rPr lang="de-DE" altLang="de-DE" sz="1600" b="1" smtClean="0">
                <a:ea typeface="MS PGothic" panose="020B0600070205080204" pitchFamily="34" charset="-128"/>
              </a:rPr>
              <a:t>Sechs Bereich die sich in Modulen widerspiegeln</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Mobilität</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Kognitive und kommunikative Fähigkeiten </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Verhaltensweisen und psychische Problemlagen</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Selbstversorgung (Alltagsverrichtungen) </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Umgang mit krankheits-/therapiebedingten Anforderungen</a:t>
            </a:r>
          </a:p>
          <a:p>
            <a:pPr marL="287338" lvl="1" indent="-287338" defTabSz="925513" eaLnBrk="1" hangingPunct="1">
              <a:buFont typeface="Wingdings" panose="05000000000000000000" pitchFamily="2" charset="2"/>
              <a:buChar char="v"/>
            </a:pPr>
            <a:r>
              <a:rPr lang="de-DE" altLang="de-DE" sz="1600" smtClean="0">
                <a:ea typeface="MS PGothic" panose="020B0600070205080204" pitchFamily="34" charset="-128"/>
              </a:rPr>
              <a:t>Gestaltung des Alltagslebens und soziale Kontakte</a:t>
            </a:r>
          </a:p>
          <a:p>
            <a:pPr defTabSz="925513" eaLnBrk="1" hangingPunct="1">
              <a:buFontTx/>
              <a:buChar char="•"/>
            </a:pPr>
            <a:r>
              <a:rPr lang="de-DE" altLang="de-DE" sz="1600" smtClean="0">
                <a:ea typeface="MS PGothic" panose="020B0600070205080204" pitchFamily="34" charset="-128"/>
              </a:rPr>
              <a:t>erfassen die Selbstständigkeit und Fähigkeiten entsprechend ihrer Ausprägung, Häufigkeit oder Dauer</a:t>
            </a:r>
          </a:p>
          <a:p>
            <a:pPr defTabSz="925513" eaLnBrk="1" hangingPunct="1">
              <a:buFontTx/>
              <a:buChar char="•"/>
            </a:pPr>
            <a:r>
              <a:rPr lang="de-DE" altLang="de-DE" sz="1600" smtClean="0">
                <a:ea typeface="MS PGothic" panose="020B0600070205080204" pitchFamily="34" charset="-128"/>
              </a:rPr>
              <a:t>In jedem Modul wird der Schweregrad der Beeinträchtigungen in fünf Punktbereichen abgebildet</a:t>
            </a:r>
          </a:p>
          <a:p>
            <a:pPr defTabSz="925513" eaLnBrk="1" hangingPunct="1">
              <a:buFontTx/>
              <a:buChar char="•"/>
            </a:pPr>
            <a:r>
              <a:rPr lang="de-DE" altLang="de-DE" sz="1600" smtClean="0">
                <a:ea typeface="MS PGothic" panose="020B0600070205080204" pitchFamily="34" charset="-128"/>
              </a:rPr>
              <a:t>jedem Punktbereich werden mittels einer modulspezifischen Gewichtung entsprechend gewichtete Punkte zugeordnet </a:t>
            </a:r>
          </a:p>
          <a:p>
            <a:pPr defTabSz="925513" eaLnBrk="1" hangingPunct="1">
              <a:buFontTx/>
              <a:buChar char="•"/>
            </a:pPr>
            <a:r>
              <a:rPr lang="de-DE" altLang="de-DE" sz="1600" smtClean="0">
                <a:ea typeface="MS PGothic" panose="020B0600070205080204" pitchFamily="34" charset="-128"/>
              </a:rPr>
              <a:t>Aus den gewichteten Punkten wird für jedes Modul eine Teilsumme gebildet </a:t>
            </a:r>
          </a:p>
          <a:p>
            <a:pPr defTabSz="925513" eaLnBrk="1" hangingPunct="1">
              <a:buFontTx/>
              <a:buChar char="•"/>
            </a:pPr>
            <a:r>
              <a:rPr lang="de-DE" altLang="de-DE" sz="1600" smtClean="0">
                <a:ea typeface="MS PGothic" panose="020B0600070205080204" pitchFamily="34" charset="-128"/>
              </a:rPr>
              <a:t>die Teilsummen werden über die Module hinweg zu einem Gesamtpunkt aufaddiert, der auf einer Skala von 0 bis 100 Punkten liegt </a:t>
            </a:r>
          </a:p>
          <a:p>
            <a:pPr defTabSz="925513" eaLnBrk="1" hangingPunct="1">
              <a:buFontTx/>
              <a:buChar char="•"/>
            </a:pPr>
            <a:r>
              <a:rPr lang="de-DE" altLang="de-DE" sz="1600" smtClean="0">
                <a:ea typeface="MS PGothic" panose="020B0600070205080204" pitchFamily="34" charset="-128"/>
              </a:rPr>
              <a:t>Einzelpunkte, Summe der Punkte und gewichtete Punkte sind in zwei Anlagen des PSG II festgelegt </a:t>
            </a:r>
          </a:p>
          <a:p>
            <a:pPr defTabSz="925513" eaLnBrk="1" hangingPunct="1">
              <a:buFontTx/>
              <a:buChar char="•"/>
            </a:pPr>
            <a:r>
              <a:rPr lang="de-DE" altLang="de-DE" sz="1600" b="1" smtClean="0">
                <a:ea typeface="MS PGothic" panose="020B0600070205080204" pitchFamily="34" charset="-128"/>
              </a:rPr>
              <a:t>Außerhäusliche Aktivitäten und Haushaltsführung </a:t>
            </a:r>
          </a:p>
          <a:p>
            <a:pPr defTabSz="925513" eaLnBrk="1" hangingPunct="1"/>
            <a:r>
              <a:rPr lang="de-DE" altLang="de-DE" sz="1600" smtClean="0">
                <a:ea typeface="MS PGothic" panose="020B0600070205080204" pitchFamily="34" charset="-128"/>
              </a:rPr>
              <a:t> 	sind zwei Bereiche, die im Begutachtungsverfahren eingeschätzt werden, aber nicht in die Bewertung einfließen.</a:t>
            </a:r>
          </a:p>
          <a:p>
            <a:pPr defTabSz="925513" eaLnBrk="1" hangingPunct="1">
              <a:buFontTx/>
              <a:buChar char="•"/>
            </a:pPr>
            <a:endParaRPr lang="de-DE" altLang="de-DE" sz="1600" smtClean="0">
              <a:ea typeface="MS PGothic" panose="020B0600070205080204" pitchFamily="34" charset="-128"/>
            </a:endParaRPr>
          </a:p>
          <a:p>
            <a:pPr marL="287338" lvl="1" indent="-287338" defTabSz="925513" eaLnBrk="1" hangingPunct="1"/>
            <a:endParaRPr lang="de-DE" altLang="de-DE" smtClean="0">
              <a:ea typeface="MS PGothic" panose="020B0600070205080204" pitchFamily="34" charset="-128"/>
            </a:endParaRPr>
          </a:p>
          <a:p>
            <a:pPr defTabSz="925513" eaLnBrk="1" hangingPunct="1"/>
            <a:endParaRPr lang="de-DE" altLang="de-DE" smtClean="0">
              <a:ea typeface="MS PGothic" panose="020B0600070205080204" pitchFamily="34" charset="-128"/>
            </a:endParaRPr>
          </a:p>
          <a:p>
            <a:pPr defTabSz="925513" eaLnBrk="1" hangingPunct="1"/>
            <a:r>
              <a:rPr lang="de-DE" altLang="de-DE" smtClean="0">
                <a:ea typeface="MS PGothic" panose="020B0600070205080204" pitchFamily="34" charset="-128"/>
              </a:rPr>
              <a:t>Pflegebedürftige mit besonderen Bedarfskonstellationen, die einen spezifischen, außergewöhnlich hohen Hilfebedarf mit besonderen Anforderungen an die pflegerische Versorgung aufweisen, können unabhängig vom Erreichen des Schwellenwerts von 90 Punkten aus pflegefachlichen Gründen dem Pflegegrad 5 zugeordnet werden. Bisher festgelegt: Gebrauchsunfähigkeit beider Arme und beider Beine</a:t>
            </a:r>
          </a:p>
          <a:p>
            <a:pPr defTabSz="925513" eaLnBrk="1" hangingPunct="1"/>
            <a:endParaRPr lang="de-DE" altLang="de-DE" smtClean="0">
              <a:ea typeface="MS PGothic" panose="020B0600070205080204" pitchFamily="34" charset="-128"/>
            </a:endParaRPr>
          </a:p>
          <a:p>
            <a:pPr defTabSz="925513" eaLnBrk="1" hangingPunct="1"/>
            <a:endParaRPr lang="de-DE" altLang="de-DE" smtClean="0">
              <a:ea typeface="MS PGothic" panose="020B0600070205080204" pitchFamily="34" charset="-128"/>
            </a:endParaRPr>
          </a:p>
          <a:p>
            <a:pPr defTabSz="925513" eaLnBrk="1" hangingPunct="1"/>
            <a:endParaRPr lang="de-DE" altLang="de-DE" smtClean="0">
              <a:ea typeface="MS PGothic" panose="020B0600070205080204" pitchFamily="34" charset="-128"/>
            </a:endParaRPr>
          </a:p>
          <a:p>
            <a:pPr defTabSz="925513" eaLnBrk="1" hangingPunct="1"/>
            <a:endParaRPr lang="de-DE" altLang="de-DE" smtClean="0">
              <a:ea typeface="MS PGothic" panose="020B0600070205080204" pitchFamily="34" charset="-128"/>
            </a:endParaRPr>
          </a:p>
          <a:p>
            <a:pPr defTabSz="925513" eaLnBrk="1" hangingPunct="1">
              <a:buFontTx/>
              <a:buChar char="•"/>
            </a:pPr>
            <a:endParaRPr lang="de-DE" altLang="de-DE" smtClean="0">
              <a:ea typeface="MS PGothic" panose="020B0600070205080204" pitchFamily="34" charset="-128"/>
            </a:endParaRPr>
          </a:p>
          <a:p>
            <a:pPr defTabSz="925513" eaLnBrk="1" hangingPunct="1">
              <a:buFontTx/>
              <a:buChar char="•"/>
            </a:pPr>
            <a:endParaRPr lang="de-DE" altLang="de-DE" smtClean="0">
              <a:ea typeface="MS PGothic" panose="020B0600070205080204" pitchFamily="34" charset="-128"/>
            </a:endParaRPr>
          </a:p>
          <a:p>
            <a:pPr defTabSz="925513" eaLnBrk="1" hangingPunct="1"/>
            <a:endParaRPr lang="de-DE" altLang="de-DE" noProof="1" smtClean="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774756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2431768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2220376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3845983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3761492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266347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Rectangle 3"/>
          <p:cNvSpPr>
            <a:spLocks noGrp="1" noChangeArrowheads="1"/>
          </p:cNvSpPr>
          <p:nvPr>
            <p:ph type="body" idx="1"/>
          </p:nvPr>
        </p:nvSpPr>
        <p:spPr bwMode="auto"/>
        <p:txBody>
          <a:bodyPr wrap="square" numCol="1" anchor="t" anchorCtr="0" compatLnSpc="1">
            <a:prstTxWarp prst="textNoShape">
              <a:avLst/>
            </a:prstTxWarp>
          </a:bodyPr>
          <a:lstStyle/>
          <a:p>
            <a:pPr eaLnBrk="1" hangingPunct="1">
              <a:defRPr/>
            </a:pPr>
            <a:r>
              <a:rPr lang="de-DE" altLang="de-DE" b="1" dirty="0" smtClean="0">
                <a:solidFill>
                  <a:srgbClr val="000000"/>
                </a:solidFill>
              </a:rPr>
              <a:t>nicht täglich, nicht auf Dauer</a:t>
            </a:r>
          </a:p>
          <a:p>
            <a:pPr marL="185715" indent="-185715" eaLnBrk="1" hangingPunct="1">
              <a:buFont typeface="Arial" panose="020B0604020202020204" pitchFamily="34" charset="0"/>
              <a:buChar char="•"/>
              <a:defRPr/>
            </a:pPr>
            <a:r>
              <a:rPr lang="de-DE" altLang="de-DE" dirty="0" smtClean="0">
                <a:solidFill>
                  <a:srgbClr val="000000"/>
                </a:solidFill>
              </a:rPr>
              <a:t>Die Person erhält zusätzlich zur oralen Nahrungsaufnahme Sondennahrung, aber nur gelegentlich oder vorübergehend. </a:t>
            </a:r>
          </a:p>
          <a:p>
            <a:pPr eaLnBrk="1" hangingPunct="1">
              <a:defRPr/>
            </a:pPr>
            <a:r>
              <a:rPr lang="de-DE" altLang="de-DE" dirty="0" smtClean="0">
                <a:solidFill>
                  <a:srgbClr val="000000"/>
                </a:solidFill>
              </a:rPr>
              <a:t>	</a:t>
            </a:r>
          </a:p>
          <a:p>
            <a:pPr eaLnBrk="1" hangingPunct="1">
              <a:defRPr/>
            </a:pPr>
            <a:r>
              <a:rPr lang="de-DE" altLang="de-DE" b="1" dirty="0" smtClean="0">
                <a:solidFill>
                  <a:srgbClr val="000000"/>
                </a:solidFill>
              </a:rPr>
              <a:t>täglich, zusätzlich zu oraler Ernährung</a:t>
            </a:r>
            <a:endParaRPr lang="de-DE" altLang="de-DE" dirty="0" smtClean="0">
              <a:solidFill>
                <a:srgbClr val="000000"/>
              </a:solidFill>
            </a:endParaRPr>
          </a:p>
          <a:p>
            <a:pPr marL="185715" indent="-185715" eaLnBrk="1" hangingPunct="1">
              <a:buFont typeface="Arial" panose="020B0604020202020204" pitchFamily="34" charset="0"/>
              <a:buChar char="•"/>
              <a:defRPr/>
            </a:pPr>
            <a:r>
              <a:rPr lang="de-DE" altLang="de-DE" dirty="0" smtClean="0">
                <a:solidFill>
                  <a:srgbClr val="000000"/>
                </a:solidFill>
              </a:rPr>
              <a:t>Die Person erhält in der Regel täglich Sondennahrung und täglich oral Nahrung. Sie wird zum Teil, aber nicht ausreichend über die orale Nahrungsaufnahme ernährt und benötigt zur Nahrungsergänzung bzw. zur Vermeidung von Mangelernährung täglich Sondenkost. 	</a:t>
            </a:r>
          </a:p>
          <a:p>
            <a:pPr eaLnBrk="1" hangingPunct="1">
              <a:defRPr/>
            </a:pPr>
            <a:endParaRPr lang="de-DE" altLang="de-DE" dirty="0" smtClean="0">
              <a:solidFill>
                <a:srgbClr val="000000"/>
              </a:solidFill>
            </a:endParaRPr>
          </a:p>
          <a:p>
            <a:pPr eaLnBrk="1" hangingPunct="1">
              <a:defRPr/>
            </a:pPr>
            <a:r>
              <a:rPr lang="de-DE" altLang="de-DE" b="1" dirty="0" smtClean="0">
                <a:solidFill>
                  <a:srgbClr val="000000"/>
                </a:solidFill>
              </a:rPr>
              <a:t>ausschließlich oder nahezu ausschließlich</a:t>
            </a:r>
          </a:p>
          <a:p>
            <a:pPr marL="185715" indent="-185715" eaLnBrk="1" hangingPunct="1">
              <a:buFont typeface="Arial" panose="020B0604020202020204" pitchFamily="34" charset="0"/>
              <a:buChar char="•"/>
              <a:defRPr/>
            </a:pPr>
            <a:r>
              <a:rPr lang="de-DE" altLang="de-DE" dirty="0" smtClean="0">
                <a:solidFill>
                  <a:srgbClr val="000000"/>
                </a:solidFill>
              </a:rPr>
              <a:t>Die Person erhält ausschließlich oder nahezu ausschließlich Sondennahrung. Eine orale Nahrungsaufnahme erfolgt nicht oder nur in geringem Maße zur Förderung der Sinneswahrnehmung. </a:t>
            </a:r>
          </a:p>
          <a:p>
            <a:pPr eaLnBrk="1" hangingPunct="1">
              <a:defRPr/>
            </a:pPr>
            <a:r>
              <a:rPr lang="de-DE" altLang="de-DE" dirty="0" smtClean="0">
                <a:solidFill>
                  <a:srgbClr val="000000"/>
                </a:solidFill>
              </a:rPr>
              <a:t>	</a:t>
            </a:r>
          </a:p>
          <a:p>
            <a:pPr eaLnBrk="1" hangingPunct="1">
              <a:defRPr/>
            </a:pPr>
            <a:r>
              <a:rPr lang="de-DE" altLang="de-DE" dirty="0" smtClean="0">
                <a:solidFill>
                  <a:srgbClr val="000000"/>
                </a:solidFill>
              </a:rPr>
              <a:t>	</a:t>
            </a:r>
          </a:p>
          <a:p>
            <a:pPr eaLnBrk="1" hangingPunct="1">
              <a:defRPr/>
            </a:pPr>
            <a:endParaRPr lang="de-DE" altLang="de-DE" dirty="0" smtClean="0"/>
          </a:p>
        </p:txBody>
      </p:sp>
      <p:sp>
        <p:nvSpPr>
          <p:cNvPr id="2" name="Datumsplatzhalter 1"/>
          <p:cNvSpPr>
            <a:spLocks noGrp="1"/>
          </p:cNvSpPr>
          <p:nvPr>
            <p:ph type="dt" sz="quarter" idx="1"/>
          </p:nvPr>
        </p:nvSpPr>
        <p:spPr/>
        <p:txBody>
          <a:bodyPr/>
          <a:lstStyle/>
          <a:p>
            <a:pPr>
              <a:defRPr/>
            </a:pPr>
            <a:endParaRPr lang="de-DE"/>
          </a:p>
        </p:txBody>
      </p:sp>
      <p:sp>
        <p:nvSpPr>
          <p:cNvPr id="47109"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de-DE" altLang="de-DE" smtClean="0">
                <a:latin typeface="Calibri" panose="020F0502020204030204" pitchFamily="34" charset="0"/>
              </a:rPr>
              <a:t>20</a:t>
            </a:r>
          </a:p>
        </p:txBody>
      </p:sp>
    </p:spTree>
    <p:extLst>
      <p:ext uri="{BB962C8B-B14F-4D97-AF65-F5344CB8AC3E}">
        <p14:creationId xmlns:p14="http://schemas.microsoft.com/office/powerpoint/2010/main" val="1261870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976007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Tree>
    <p:extLst>
      <p:ext uri="{BB962C8B-B14F-4D97-AF65-F5344CB8AC3E}">
        <p14:creationId xmlns:p14="http://schemas.microsoft.com/office/powerpoint/2010/main" val="1807364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altLang="de-DE" smtClean="0"/>
          </a:p>
        </p:txBody>
      </p:sp>
      <p:sp>
        <p:nvSpPr>
          <p:cNvPr id="2" name="Datumsplatzhalter 1"/>
          <p:cNvSpPr>
            <a:spLocks noGrp="1"/>
          </p:cNvSpPr>
          <p:nvPr>
            <p:ph type="dt" idx="10"/>
          </p:nvPr>
        </p:nvSpPr>
        <p:spPr/>
        <p:txBody>
          <a:bodyPr/>
          <a:lstStyle/>
          <a:p>
            <a:pPr>
              <a:defRPr/>
            </a:pPr>
            <a:endParaRPr lang="de-DE"/>
          </a:p>
        </p:txBody>
      </p:sp>
    </p:spTree>
    <p:extLst>
      <p:ext uri="{BB962C8B-B14F-4D97-AF65-F5344CB8AC3E}">
        <p14:creationId xmlns:p14="http://schemas.microsoft.com/office/powerpoint/2010/main" val="11367674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smtClean="0">
              <a:ea typeface="MS PGothic" panose="020B0600070205080204" pitchFamily="34" charset="-128"/>
            </a:endParaRPr>
          </a:p>
        </p:txBody>
      </p:sp>
      <p:sp>
        <p:nvSpPr>
          <p:cNvPr id="2" name="Datumsplatzhalter 1"/>
          <p:cNvSpPr>
            <a:spLocks noGrp="1"/>
          </p:cNvSpPr>
          <p:nvPr>
            <p:ph type="dt" sz="quarter" idx="1"/>
          </p:nvPr>
        </p:nvSpPr>
        <p:spPr/>
        <p:txBody>
          <a:bodyPr/>
          <a:lstStyle/>
          <a:p>
            <a:pPr>
              <a:defRPr/>
            </a:pPr>
            <a:r>
              <a:rPr lang="de-DE" smtClean="0"/>
              <a:t>27.01.2016</a:t>
            </a:r>
            <a:endParaRPr lang="de-DE"/>
          </a:p>
        </p:txBody>
      </p:sp>
    </p:spTree>
    <p:extLst>
      <p:ext uri="{BB962C8B-B14F-4D97-AF65-F5344CB8AC3E}">
        <p14:creationId xmlns:p14="http://schemas.microsoft.com/office/powerpoint/2010/main" val="21141840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Tree>
    <p:extLst>
      <p:ext uri="{BB962C8B-B14F-4D97-AF65-F5344CB8AC3E}">
        <p14:creationId xmlns:p14="http://schemas.microsoft.com/office/powerpoint/2010/main" val="2891773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ea typeface="MS PGothic" panose="020B0600070205080204" pitchFamily="34" charset="-128"/>
            </a:endParaRPr>
          </a:p>
        </p:txBody>
      </p:sp>
    </p:spTree>
    <p:extLst>
      <p:ext uri="{BB962C8B-B14F-4D97-AF65-F5344CB8AC3E}">
        <p14:creationId xmlns:p14="http://schemas.microsoft.com/office/powerpoint/2010/main" val="1787516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ltLang="de-DE" smtClean="0"/>
          </a:p>
        </p:txBody>
      </p:sp>
    </p:spTree>
    <p:extLst>
      <p:ext uri="{BB962C8B-B14F-4D97-AF65-F5344CB8AC3E}">
        <p14:creationId xmlns:p14="http://schemas.microsoft.com/office/powerpoint/2010/main" val="1757664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Datumsplatzhalter 3"/>
          <p:cNvSpPr>
            <a:spLocks noGrp="1"/>
          </p:cNvSpPr>
          <p:nvPr>
            <p:ph type="dt" idx="10"/>
          </p:nvPr>
        </p:nvSpPr>
        <p:spPr/>
        <p:txBody>
          <a:bodyPr/>
          <a:lstStyle/>
          <a:p>
            <a:pPr>
              <a:defRPr/>
            </a:pPr>
            <a:endParaRPr lang="de-DE"/>
          </a:p>
        </p:txBody>
      </p:sp>
    </p:spTree>
    <p:extLst>
      <p:ext uri="{BB962C8B-B14F-4D97-AF65-F5344CB8AC3E}">
        <p14:creationId xmlns:p14="http://schemas.microsoft.com/office/powerpoint/2010/main" val="26273429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7" name="Bild 3" descr="MDK-NRH-PPT-HG-TITEL.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5473700"/>
            <a:ext cx="91440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hteck 6"/>
          <p:cNvSpPr/>
          <p:nvPr userDrawn="1"/>
        </p:nvSpPr>
        <p:spPr>
          <a:xfrm>
            <a:off x="0" y="5443538"/>
            <a:ext cx="9144000" cy="3651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de-DE" dirty="0"/>
              <a:t> </a:t>
            </a:r>
          </a:p>
        </p:txBody>
      </p:sp>
      <p:grpSp>
        <p:nvGrpSpPr>
          <p:cNvPr id="10" name="Gruppierung 9"/>
          <p:cNvGrpSpPr>
            <a:grpSpLocks/>
          </p:cNvGrpSpPr>
          <p:nvPr userDrawn="1"/>
        </p:nvGrpSpPr>
        <p:grpSpPr bwMode="auto">
          <a:xfrm>
            <a:off x="360363" y="203200"/>
            <a:ext cx="998537" cy="1943100"/>
            <a:chOff x="360000" y="203200"/>
            <a:chExt cx="998900" cy="1943100"/>
          </a:xfrm>
        </p:grpSpPr>
        <p:cxnSp>
          <p:nvCxnSpPr>
            <p:cNvPr id="11" name="Gerade Verbindung 10"/>
            <p:cNvCxnSpPr/>
            <p:nvPr userDrawn="1"/>
          </p:nvCxnSpPr>
          <p:spPr>
            <a:xfrm>
              <a:off x="360000" y="2032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Gerade Verbindung 12"/>
            <p:cNvCxnSpPr/>
            <p:nvPr userDrawn="1"/>
          </p:nvCxnSpPr>
          <p:spPr>
            <a:xfrm>
              <a:off x="360000" y="4222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Gerade Verbindung 13"/>
            <p:cNvCxnSpPr/>
            <p:nvPr userDrawn="1"/>
          </p:nvCxnSpPr>
          <p:spPr>
            <a:xfrm>
              <a:off x="360000" y="6381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Gerade Verbindung 14"/>
            <p:cNvCxnSpPr/>
            <p:nvPr userDrawn="1"/>
          </p:nvCxnSpPr>
          <p:spPr>
            <a:xfrm>
              <a:off x="360000" y="8540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5" name="Gerade Verbindung 15"/>
            <p:cNvCxnSpPr/>
            <p:nvPr userDrawn="1"/>
          </p:nvCxnSpPr>
          <p:spPr>
            <a:xfrm>
              <a:off x="360000" y="10699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Gerade Verbindung 16"/>
            <p:cNvCxnSpPr/>
            <p:nvPr userDrawn="1"/>
          </p:nvCxnSpPr>
          <p:spPr>
            <a:xfrm>
              <a:off x="360000" y="12858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7" name="Gerade Verbindung 17"/>
            <p:cNvCxnSpPr/>
            <p:nvPr userDrawn="1"/>
          </p:nvCxnSpPr>
          <p:spPr>
            <a:xfrm>
              <a:off x="360000" y="14986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8" name="Gerade Verbindung 18"/>
            <p:cNvCxnSpPr/>
            <p:nvPr userDrawn="1"/>
          </p:nvCxnSpPr>
          <p:spPr>
            <a:xfrm>
              <a:off x="360000" y="17145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Gerade Verbindung 19"/>
            <p:cNvCxnSpPr/>
            <p:nvPr userDrawn="1"/>
          </p:nvCxnSpPr>
          <p:spPr>
            <a:xfrm>
              <a:off x="360000" y="19304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20" name="Gerade Verbindung 20"/>
            <p:cNvCxnSpPr/>
            <p:nvPr userDrawn="1"/>
          </p:nvCxnSpPr>
          <p:spPr>
            <a:xfrm>
              <a:off x="360000" y="21463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grpSp>
      <p:sp>
        <p:nvSpPr>
          <p:cNvPr id="6" name="Bildplatzhalter 5"/>
          <p:cNvSpPr>
            <a:spLocks noGrp="1"/>
          </p:cNvSpPr>
          <p:nvPr>
            <p:ph type="pic" sz="quarter" idx="11"/>
          </p:nvPr>
        </p:nvSpPr>
        <p:spPr>
          <a:xfrm>
            <a:off x="1" y="0"/>
            <a:ext cx="9144000" cy="5443538"/>
          </a:xfrm>
          <a:solidFill>
            <a:schemeClr val="accent2"/>
          </a:solidFill>
        </p:spPr>
        <p:txBody>
          <a:bodyPr rtlCol="0">
            <a:noAutofit/>
          </a:bodyPr>
          <a:lstStyle>
            <a:lvl1pPr marL="0" marR="0" indent="0" algn="l" defTabSz="457200" rtl="0" eaLnBrk="1" fontAlgn="auto" latinLnBrk="0" hangingPunct="1">
              <a:lnSpc>
                <a:spcPts val="2400"/>
              </a:lnSpc>
              <a:spcBef>
                <a:spcPts val="0"/>
              </a:spcBef>
              <a:spcAft>
                <a:spcPts val="0"/>
              </a:spcAft>
              <a:buClr>
                <a:schemeClr val="accent3"/>
              </a:buClr>
              <a:buSzTx/>
              <a:buFont typeface="Lucida Grande"/>
              <a:buNone/>
              <a:tabLst/>
              <a:defRPr sz="1800" baseline="0"/>
            </a:lvl1pPr>
          </a:lstStyle>
          <a:p>
            <a:pPr lvl="0"/>
            <a:r>
              <a:rPr lang="de-DE" noProof="0" smtClean="0"/>
              <a:t>Bild durch Klicken auf Symbol hinzufügen</a:t>
            </a:r>
            <a:endParaRPr lang="de-DE" noProof="0" dirty="0"/>
          </a:p>
        </p:txBody>
      </p:sp>
      <p:sp>
        <p:nvSpPr>
          <p:cNvPr id="3" name="Untertitel 2"/>
          <p:cNvSpPr>
            <a:spLocks noGrp="1"/>
          </p:cNvSpPr>
          <p:nvPr>
            <p:ph type="subTitle" idx="1"/>
          </p:nvPr>
        </p:nvSpPr>
        <p:spPr>
          <a:xfrm>
            <a:off x="360000" y="3708000"/>
            <a:ext cx="8063096" cy="1166331"/>
          </a:xfrm>
        </p:spPr>
        <p:txBody>
          <a:bodyPr/>
          <a:lstStyle>
            <a:lvl1pPr marL="0" indent="0" algn="l">
              <a:lnSpc>
                <a:spcPts val="2800"/>
              </a:lnSpc>
              <a:buNone/>
              <a:defRPr sz="2600" b="1" baseline="0">
                <a:solidFill>
                  <a:schemeClr val="accent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dirty="0"/>
          </a:p>
        </p:txBody>
      </p:sp>
      <p:sp>
        <p:nvSpPr>
          <p:cNvPr id="2" name="Titel 1"/>
          <p:cNvSpPr>
            <a:spLocks noGrp="1"/>
          </p:cNvSpPr>
          <p:nvPr>
            <p:ph type="ctrTitle"/>
          </p:nvPr>
        </p:nvSpPr>
        <p:spPr>
          <a:xfrm>
            <a:off x="360000" y="2520000"/>
            <a:ext cx="8062846" cy="1091715"/>
          </a:xfrm>
        </p:spPr>
        <p:txBody>
          <a:bodyPr/>
          <a:lstStyle>
            <a:lvl1pPr marL="0" marR="0" indent="0" algn="l" defTabSz="457200" rtl="0" eaLnBrk="1" fontAlgn="auto" latinLnBrk="0" hangingPunct="1">
              <a:lnSpc>
                <a:spcPts val="3700"/>
              </a:lnSpc>
              <a:spcBef>
                <a:spcPct val="0"/>
              </a:spcBef>
              <a:spcAft>
                <a:spcPts val="0"/>
              </a:spcAft>
              <a:buClrTx/>
              <a:buSzTx/>
              <a:buFontTx/>
              <a:buNone/>
              <a:tabLst/>
              <a:defRPr sz="3600" cap="none" spc="0" normalizeH="0">
                <a:solidFill>
                  <a:schemeClr val="bg1"/>
                </a:solidFill>
              </a:defRPr>
            </a:lvl1pPr>
          </a:lstStyle>
          <a:p>
            <a:r>
              <a:rPr lang="de-DE" smtClean="0"/>
              <a:t>Titelmasterformat durch Klicken bearbeiten</a:t>
            </a:r>
            <a:endParaRPr lang="de-DE" dirty="0"/>
          </a:p>
        </p:txBody>
      </p:sp>
      <p:sp>
        <p:nvSpPr>
          <p:cNvPr id="9" name="Textplatzhalter 8"/>
          <p:cNvSpPr>
            <a:spLocks noGrp="1"/>
          </p:cNvSpPr>
          <p:nvPr>
            <p:ph type="body" sz="quarter" idx="12"/>
          </p:nvPr>
        </p:nvSpPr>
        <p:spPr>
          <a:xfrm>
            <a:off x="360000" y="4874536"/>
            <a:ext cx="8063096" cy="352082"/>
          </a:xfrm>
        </p:spPr>
        <p:txBody>
          <a:bodyPr/>
          <a:lstStyle>
            <a:lvl1pPr marL="0" indent="0">
              <a:buNone/>
              <a:defRPr sz="1800">
                <a:solidFill>
                  <a:srgbClr val="FFFFFF"/>
                </a:solidFill>
              </a:defRPr>
            </a:lvl1pPr>
          </a:lstStyle>
          <a:p>
            <a:pPr lvl="0"/>
            <a:r>
              <a:rPr lang="de-DE" smtClean="0"/>
              <a:t>Textmasterformat bearbeiten</a:t>
            </a:r>
          </a:p>
        </p:txBody>
      </p:sp>
    </p:spTree>
    <p:extLst>
      <p:ext uri="{BB962C8B-B14F-4D97-AF65-F5344CB8AC3E}">
        <p14:creationId xmlns:p14="http://schemas.microsoft.com/office/powerpoint/2010/main" val="1492140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Inhalt">
    <p:spTree>
      <p:nvGrpSpPr>
        <p:cNvPr id="1" name=""/>
        <p:cNvGrpSpPr/>
        <p:nvPr/>
      </p:nvGrpSpPr>
      <p:grpSpPr>
        <a:xfrm>
          <a:off x="0" y="0"/>
          <a:ext cx="0" cy="0"/>
          <a:chOff x="0" y="0"/>
          <a:chExt cx="0" cy="0"/>
        </a:xfrm>
      </p:grpSpPr>
      <p:sp>
        <p:nvSpPr>
          <p:cNvPr id="2" name="Titel 1"/>
          <p:cNvSpPr>
            <a:spLocks noGrp="1"/>
          </p:cNvSpPr>
          <p:nvPr>
            <p:ph type="title"/>
          </p:nvPr>
        </p:nvSpPr>
        <p:spPr>
          <a:xfrm>
            <a:off x="359999" y="720000"/>
            <a:ext cx="8417493" cy="1009764"/>
          </a:xfrm>
        </p:spPr>
        <p:txBody>
          <a:bodyPr/>
          <a:lstStyle/>
          <a:p>
            <a:r>
              <a:rPr lang="de-DE" smtClean="0"/>
              <a:t>Titelmasterformat durch Klicken bearbeiten</a:t>
            </a:r>
            <a:endParaRPr lang="de-DE" dirty="0"/>
          </a:p>
        </p:txBody>
      </p:sp>
      <p:sp>
        <p:nvSpPr>
          <p:cNvPr id="3" name="Inhaltsplatzhalter 2"/>
          <p:cNvSpPr>
            <a:spLocks noGrp="1"/>
          </p:cNvSpPr>
          <p:nvPr>
            <p:ph idx="1"/>
          </p:nvPr>
        </p:nvSpPr>
        <p:spPr>
          <a:xfrm>
            <a:off x="360000" y="1800000"/>
            <a:ext cx="8417492" cy="4232705"/>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Datumsplatzhalter 3"/>
          <p:cNvSpPr>
            <a:spLocks noGrp="1"/>
          </p:cNvSpPr>
          <p:nvPr>
            <p:ph type="dt" sz="half" idx="10"/>
          </p:nvPr>
        </p:nvSpPr>
        <p:spPr/>
        <p:txBody>
          <a:bodyPr/>
          <a:lstStyle>
            <a:lvl1pPr>
              <a:defRPr/>
            </a:lvl1pPr>
          </a:lstStyle>
          <a:p>
            <a:pPr>
              <a:defRPr/>
            </a:pPr>
            <a:fld id="{6F59E315-82F2-42D6-9802-BA28DEF13AD6}" type="datetime1">
              <a:rPr lang="de-DE" smtClean="0"/>
              <a:t>29.10.2019</a:t>
            </a:fld>
            <a:endParaRPr lang="de-DE"/>
          </a:p>
        </p:txBody>
      </p:sp>
      <p:sp>
        <p:nvSpPr>
          <p:cNvPr id="5" name="Fußzeilenplatzhalter 5"/>
          <p:cNvSpPr>
            <a:spLocks noGrp="1"/>
          </p:cNvSpPr>
          <p:nvPr>
            <p:ph type="ftr" sz="quarter" idx="11"/>
          </p:nvPr>
        </p:nvSpPr>
        <p:spPr/>
        <p:txBody>
          <a:bodyPr/>
          <a:lstStyle>
            <a:lvl1pPr>
              <a:defRPr/>
            </a:lvl1pPr>
          </a:lstStyle>
          <a:p>
            <a:pPr>
              <a:defRPr/>
            </a:pPr>
            <a:r>
              <a:rPr lang="de-DE" smtClean="0"/>
              <a:t>Pflegestärkungsgesetz II</a:t>
            </a:r>
            <a:endParaRPr lang="de-DE"/>
          </a:p>
        </p:txBody>
      </p:sp>
      <p:sp>
        <p:nvSpPr>
          <p:cNvPr id="6" name="Foliennummernplatzhalter 8"/>
          <p:cNvSpPr>
            <a:spLocks noGrp="1"/>
          </p:cNvSpPr>
          <p:nvPr>
            <p:ph type="sldNum" sz="quarter" idx="12"/>
          </p:nvPr>
        </p:nvSpPr>
        <p:spPr/>
        <p:txBody>
          <a:bodyPr/>
          <a:lstStyle>
            <a:lvl1pPr>
              <a:defRPr/>
            </a:lvl1pPr>
          </a:lstStyle>
          <a:p>
            <a:r>
              <a:rPr lang="de-DE" altLang="de-DE"/>
              <a:t>Seite </a:t>
            </a:r>
            <a:fld id="{9ED0684F-B84F-430B-B945-77967365990A}" type="slidenum">
              <a:rPr lang="de-DE" altLang="de-DE"/>
              <a:pPr/>
              <a:t>‹Nr.›</a:t>
            </a:fld>
            <a:endParaRPr lang="de-DE" altLang="de-DE"/>
          </a:p>
        </p:txBody>
      </p:sp>
    </p:spTree>
    <p:extLst>
      <p:ext uri="{BB962C8B-B14F-4D97-AF65-F5344CB8AC3E}">
        <p14:creationId xmlns:p14="http://schemas.microsoft.com/office/powerpoint/2010/main" val="3036718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halt und Bild rechte Seite">
    <p:spTree>
      <p:nvGrpSpPr>
        <p:cNvPr id="1" name=""/>
        <p:cNvGrpSpPr/>
        <p:nvPr/>
      </p:nvGrpSpPr>
      <p:grpSpPr>
        <a:xfrm>
          <a:off x="0" y="0"/>
          <a:ext cx="0" cy="0"/>
          <a:chOff x="0" y="0"/>
          <a:chExt cx="0" cy="0"/>
        </a:xfrm>
      </p:grpSpPr>
      <p:sp>
        <p:nvSpPr>
          <p:cNvPr id="2" name="Titel 1"/>
          <p:cNvSpPr>
            <a:spLocks noGrp="1"/>
          </p:cNvSpPr>
          <p:nvPr>
            <p:ph type="title"/>
          </p:nvPr>
        </p:nvSpPr>
        <p:spPr>
          <a:xfrm>
            <a:off x="360000" y="720000"/>
            <a:ext cx="5688376" cy="1009764"/>
          </a:xfrm>
        </p:spPr>
        <p:txBody>
          <a:bodyPr/>
          <a:lstStyle/>
          <a:p>
            <a:r>
              <a:rPr lang="de-DE" smtClean="0"/>
              <a:t>Titelmasterformat durch Klicken bearbeiten</a:t>
            </a:r>
            <a:endParaRPr lang="de-DE" dirty="0"/>
          </a:p>
        </p:txBody>
      </p:sp>
      <p:sp>
        <p:nvSpPr>
          <p:cNvPr id="3" name="Inhaltsplatzhalter 2"/>
          <p:cNvSpPr>
            <a:spLocks noGrp="1"/>
          </p:cNvSpPr>
          <p:nvPr>
            <p:ph idx="1"/>
          </p:nvPr>
        </p:nvSpPr>
        <p:spPr>
          <a:xfrm>
            <a:off x="360000" y="1800000"/>
            <a:ext cx="5688375" cy="4232705"/>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Bildplatzhalter 4"/>
          <p:cNvSpPr>
            <a:spLocks noGrp="1"/>
          </p:cNvSpPr>
          <p:nvPr>
            <p:ph type="pic" sz="quarter" idx="10"/>
          </p:nvPr>
        </p:nvSpPr>
        <p:spPr>
          <a:xfrm>
            <a:off x="6264000" y="52389"/>
            <a:ext cx="2880000" cy="6228000"/>
          </a:xfrm>
          <a:solidFill>
            <a:schemeClr val="bg1">
              <a:lumMod val="85000"/>
            </a:schemeClr>
          </a:solidFill>
        </p:spPr>
        <p:txBody>
          <a:bodyPr rtlCol="0">
            <a:noAutofit/>
          </a:bodyPr>
          <a:lstStyle>
            <a:lvl1pPr marL="0" marR="0" indent="0" algn="l" defTabSz="457200" rtl="0" eaLnBrk="1" fontAlgn="auto" latinLnBrk="0" hangingPunct="1">
              <a:lnSpc>
                <a:spcPts val="2400"/>
              </a:lnSpc>
              <a:spcBef>
                <a:spcPts val="0"/>
              </a:spcBef>
              <a:spcAft>
                <a:spcPts val="0"/>
              </a:spcAft>
              <a:buClr>
                <a:schemeClr val="accent3"/>
              </a:buClr>
              <a:buSzTx/>
              <a:buFont typeface="Lucida Grande"/>
              <a:buNone/>
              <a:tabLst/>
              <a:defRPr sz="1600" baseline="0"/>
            </a:lvl1pPr>
          </a:lstStyle>
          <a:p>
            <a:pPr lvl="0"/>
            <a:r>
              <a:rPr lang="de-DE" noProof="0" smtClean="0"/>
              <a:t>Bild durch Klicken auf Symbol hinzufügen</a:t>
            </a:r>
            <a:endParaRPr lang="de-DE" noProof="0" dirty="0"/>
          </a:p>
        </p:txBody>
      </p:sp>
      <p:sp>
        <p:nvSpPr>
          <p:cNvPr id="6" name="Datumsplatzhalter 3"/>
          <p:cNvSpPr>
            <a:spLocks noGrp="1"/>
          </p:cNvSpPr>
          <p:nvPr>
            <p:ph type="dt" sz="half" idx="11"/>
          </p:nvPr>
        </p:nvSpPr>
        <p:spPr/>
        <p:txBody>
          <a:bodyPr/>
          <a:lstStyle>
            <a:lvl1pPr>
              <a:defRPr/>
            </a:lvl1pPr>
          </a:lstStyle>
          <a:p>
            <a:pPr>
              <a:defRPr/>
            </a:pPr>
            <a:fld id="{4B848508-F4E2-4C6A-9347-E754A39F6741}" type="datetime1">
              <a:rPr lang="de-DE" smtClean="0"/>
              <a:t>29.10.2019</a:t>
            </a:fld>
            <a:endParaRPr lang="de-DE"/>
          </a:p>
        </p:txBody>
      </p:sp>
      <p:sp>
        <p:nvSpPr>
          <p:cNvPr id="7" name="Fußzeilenplatzhalter 5"/>
          <p:cNvSpPr>
            <a:spLocks noGrp="1"/>
          </p:cNvSpPr>
          <p:nvPr>
            <p:ph type="ftr" sz="quarter" idx="12"/>
          </p:nvPr>
        </p:nvSpPr>
        <p:spPr/>
        <p:txBody>
          <a:bodyPr/>
          <a:lstStyle>
            <a:lvl1pPr>
              <a:defRPr/>
            </a:lvl1pPr>
          </a:lstStyle>
          <a:p>
            <a:pPr>
              <a:defRPr/>
            </a:pPr>
            <a:r>
              <a:rPr lang="de-DE" smtClean="0"/>
              <a:t>Pflegestärkungsgesetz II</a:t>
            </a:r>
            <a:endParaRPr lang="de-DE"/>
          </a:p>
        </p:txBody>
      </p:sp>
      <p:sp>
        <p:nvSpPr>
          <p:cNvPr id="8" name="Foliennummernplatzhalter 8"/>
          <p:cNvSpPr>
            <a:spLocks noGrp="1"/>
          </p:cNvSpPr>
          <p:nvPr>
            <p:ph type="sldNum" sz="quarter" idx="13"/>
          </p:nvPr>
        </p:nvSpPr>
        <p:spPr/>
        <p:txBody>
          <a:bodyPr/>
          <a:lstStyle>
            <a:lvl1pPr>
              <a:defRPr/>
            </a:lvl1pPr>
          </a:lstStyle>
          <a:p>
            <a:r>
              <a:rPr lang="de-DE" altLang="de-DE"/>
              <a:t>Seite </a:t>
            </a:r>
            <a:fld id="{C468F9D4-EE73-46DE-BE04-6001350F166C}" type="slidenum">
              <a:rPr lang="de-DE" altLang="de-DE"/>
              <a:pPr/>
              <a:t>‹Nr.›</a:t>
            </a:fld>
            <a:endParaRPr lang="de-DE" altLang="de-DE"/>
          </a:p>
        </p:txBody>
      </p:sp>
    </p:spTree>
    <p:extLst>
      <p:ext uri="{BB962C8B-B14F-4D97-AF65-F5344CB8AC3E}">
        <p14:creationId xmlns:p14="http://schemas.microsoft.com/office/powerpoint/2010/main" val="1331270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halt und großes Hintergrundbild">
    <p:spTree>
      <p:nvGrpSpPr>
        <p:cNvPr id="1" name=""/>
        <p:cNvGrpSpPr/>
        <p:nvPr/>
      </p:nvGrpSpPr>
      <p:grpSpPr>
        <a:xfrm>
          <a:off x="0" y="0"/>
          <a:ext cx="0" cy="0"/>
          <a:chOff x="0" y="0"/>
          <a:chExt cx="0" cy="0"/>
        </a:xfrm>
      </p:grpSpPr>
      <p:sp>
        <p:nvSpPr>
          <p:cNvPr id="5" name="Bildplatzhalter 4"/>
          <p:cNvSpPr>
            <a:spLocks noGrp="1"/>
          </p:cNvSpPr>
          <p:nvPr>
            <p:ph type="pic" sz="quarter" idx="10"/>
          </p:nvPr>
        </p:nvSpPr>
        <p:spPr>
          <a:xfrm>
            <a:off x="0" y="52391"/>
            <a:ext cx="9144000" cy="6224400"/>
          </a:xfrm>
          <a:solidFill>
            <a:schemeClr val="bg1">
              <a:lumMod val="95000"/>
            </a:schemeClr>
          </a:solidFill>
        </p:spPr>
        <p:txBody>
          <a:bodyPr rtlCol="0">
            <a:noAutofit/>
          </a:bodyPr>
          <a:lstStyle>
            <a:lvl1pPr marL="0" marR="0" indent="0" algn="l" defTabSz="457200" rtl="0" eaLnBrk="1" fontAlgn="auto" latinLnBrk="0" hangingPunct="1">
              <a:lnSpc>
                <a:spcPts val="2400"/>
              </a:lnSpc>
              <a:spcBef>
                <a:spcPts val="0"/>
              </a:spcBef>
              <a:spcAft>
                <a:spcPts val="0"/>
              </a:spcAft>
              <a:buClr>
                <a:schemeClr val="accent3"/>
              </a:buClr>
              <a:buSzTx/>
              <a:buFont typeface="Lucida Grande"/>
              <a:buNone/>
              <a:tabLst/>
              <a:defRPr sz="1600" b="0"/>
            </a:lvl1pPr>
          </a:lstStyle>
          <a:p>
            <a:pPr lvl="0"/>
            <a:r>
              <a:rPr lang="de-DE" noProof="0" smtClean="0"/>
              <a:t>Bild durch Klicken auf Symbol hinzufügen</a:t>
            </a:r>
            <a:endParaRPr lang="de-DE" noProof="0" dirty="0" smtClean="0"/>
          </a:p>
        </p:txBody>
      </p:sp>
      <p:sp>
        <p:nvSpPr>
          <p:cNvPr id="2" name="Titel 1"/>
          <p:cNvSpPr>
            <a:spLocks noGrp="1"/>
          </p:cNvSpPr>
          <p:nvPr>
            <p:ph type="title"/>
          </p:nvPr>
        </p:nvSpPr>
        <p:spPr>
          <a:xfrm>
            <a:off x="359999" y="720000"/>
            <a:ext cx="8417493" cy="1009764"/>
          </a:xfrm>
        </p:spPr>
        <p:txBody>
          <a:bodyPr/>
          <a:lstStyle/>
          <a:p>
            <a:r>
              <a:rPr lang="de-DE" smtClean="0"/>
              <a:t>Titelmasterformat durch Klicken bearbeiten</a:t>
            </a:r>
            <a:endParaRPr lang="de-DE" dirty="0"/>
          </a:p>
        </p:txBody>
      </p:sp>
      <p:sp>
        <p:nvSpPr>
          <p:cNvPr id="3" name="Inhaltsplatzhalter 2"/>
          <p:cNvSpPr>
            <a:spLocks noGrp="1"/>
          </p:cNvSpPr>
          <p:nvPr>
            <p:ph idx="1"/>
          </p:nvPr>
        </p:nvSpPr>
        <p:spPr>
          <a:xfrm>
            <a:off x="360000" y="3430159"/>
            <a:ext cx="8417492" cy="2602546"/>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6" name="Datumsplatzhalter 3"/>
          <p:cNvSpPr>
            <a:spLocks noGrp="1"/>
          </p:cNvSpPr>
          <p:nvPr>
            <p:ph type="dt" sz="half" idx="11"/>
          </p:nvPr>
        </p:nvSpPr>
        <p:spPr/>
        <p:txBody>
          <a:bodyPr/>
          <a:lstStyle>
            <a:lvl1pPr>
              <a:defRPr/>
            </a:lvl1pPr>
          </a:lstStyle>
          <a:p>
            <a:pPr>
              <a:defRPr/>
            </a:pPr>
            <a:fld id="{48327A16-1BAA-4798-92E1-FF9063084113}" type="datetime1">
              <a:rPr lang="de-DE" smtClean="0"/>
              <a:t>29.10.2019</a:t>
            </a:fld>
            <a:endParaRPr lang="de-DE"/>
          </a:p>
        </p:txBody>
      </p:sp>
      <p:sp>
        <p:nvSpPr>
          <p:cNvPr id="7" name="Fußzeilenplatzhalter 5"/>
          <p:cNvSpPr>
            <a:spLocks noGrp="1"/>
          </p:cNvSpPr>
          <p:nvPr>
            <p:ph type="ftr" sz="quarter" idx="12"/>
          </p:nvPr>
        </p:nvSpPr>
        <p:spPr/>
        <p:txBody>
          <a:bodyPr/>
          <a:lstStyle>
            <a:lvl1pPr>
              <a:defRPr/>
            </a:lvl1pPr>
          </a:lstStyle>
          <a:p>
            <a:pPr>
              <a:defRPr/>
            </a:pPr>
            <a:r>
              <a:rPr lang="de-DE" smtClean="0"/>
              <a:t>Pflegestärkungsgesetz II</a:t>
            </a:r>
            <a:endParaRPr lang="de-DE"/>
          </a:p>
        </p:txBody>
      </p:sp>
      <p:sp>
        <p:nvSpPr>
          <p:cNvPr id="8" name="Foliennummernplatzhalter 8"/>
          <p:cNvSpPr>
            <a:spLocks noGrp="1"/>
          </p:cNvSpPr>
          <p:nvPr>
            <p:ph type="sldNum" sz="quarter" idx="13"/>
          </p:nvPr>
        </p:nvSpPr>
        <p:spPr/>
        <p:txBody>
          <a:bodyPr/>
          <a:lstStyle>
            <a:lvl1pPr>
              <a:defRPr/>
            </a:lvl1pPr>
          </a:lstStyle>
          <a:p>
            <a:r>
              <a:rPr lang="de-DE" altLang="de-DE"/>
              <a:t>Seite </a:t>
            </a:r>
            <a:fld id="{75F9B514-656D-4806-8217-0211603367FC}" type="slidenum">
              <a:rPr lang="de-DE" altLang="de-DE"/>
              <a:pPr/>
              <a:t>‹Nr.›</a:t>
            </a:fld>
            <a:endParaRPr lang="de-DE" altLang="de-DE"/>
          </a:p>
        </p:txBody>
      </p:sp>
    </p:spTree>
    <p:extLst>
      <p:ext uri="{BB962C8B-B14F-4D97-AF65-F5344CB8AC3E}">
        <p14:creationId xmlns:p14="http://schemas.microsoft.com/office/powerpoint/2010/main" val="676265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Hintergrundbild">
    <p:spTree>
      <p:nvGrpSpPr>
        <p:cNvPr id="1" name=""/>
        <p:cNvGrpSpPr/>
        <p:nvPr/>
      </p:nvGrpSpPr>
      <p:grpSpPr>
        <a:xfrm>
          <a:off x="0" y="0"/>
          <a:ext cx="0" cy="0"/>
          <a:chOff x="0" y="0"/>
          <a:chExt cx="0" cy="0"/>
        </a:xfrm>
      </p:grpSpPr>
      <p:sp>
        <p:nvSpPr>
          <p:cNvPr id="5" name="Bildplatzhalter 4"/>
          <p:cNvSpPr>
            <a:spLocks noGrp="1"/>
          </p:cNvSpPr>
          <p:nvPr>
            <p:ph type="pic" sz="quarter" idx="10"/>
          </p:nvPr>
        </p:nvSpPr>
        <p:spPr>
          <a:xfrm>
            <a:off x="0" y="52391"/>
            <a:ext cx="9144000" cy="6224400"/>
          </a:xfrm>
          <a:solidFill>
            <a:schemeClr val="bg1">
              <a:lumMod val="95000"/>
            </a:schemeClr>
          </a:solidFill>
        </p:spPr>
        <p:txBody>
          <a:bodyPr rtlCol="0">
            <a:noAutofit/>
          </a:bodyPr>
          <a:lstStyle/>
          <a:p>
            <a:pPr lvl="0"/>
            <a:endParaRPr lang="de-DE" noProof="0" dirty="0"/>
          </a:p>
        </p:txBody>
      </p:sp>
      <p:sp>
        <p:nvSpPr>
          <p:cNvPr id="2" name="Titel 1"/>
          <p:cNvSpPr>
            <a:spLocks noGrp="1"/>
          </p:cNvSpPr>
          <p:nvPr>
            <p:ph type="title"/>
          </p:nvPr>
        </p:nvSpPr>
        <p:spPr>
          <a:xfrm>
            <a:off x="359999" y="720000"/>
            <a:ext cx="8417493" cy="1009764"/>
          </a:xfrm>
        </p:spPr>
        <p:txBody>
          <a:bodyPr/>
          <a:lstStyle/>
          <a:p>
            <a:r>
              <a:rPr lang="de-DE" smtClean="0"/>
              <a:t>Mastertitelformat bearbeiten</a:t>
            </a:r>
            <a:endParaRPr lang="de-DE" dirty="0"/>
          </a:p>
        </p:txBody>
      </p:sp>
      <p:sp>
        <p:nvSpPr>
          <p:cNvPr id="3" name="Inhaltsplatzhalter 2"/>
          <p:cNvSpPr>
            <a:spLocks noGrp="1"/>
          </p:cNvSpPr>
          <p:nvPr>
            <p:ph idx="1"/>
          </p:nvPr>
        </p:nvSpPr>
        <p:spPr>
          <a:xfrm>
            <a:off x="360000" y="1800000"/>
            <a:ext cx="8417492" cy="4232705"/>
          </a:xfrm>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6" name="Datumsplatzhalter 3"/>
          <p:cNvSpPr>
            <a:spLocks noGrp="1"/>
          </p:cNvSpPr>
          <p:nvPr>
            <p:ph type="dt" sz="half" idx="11"/>
          </p:nvPr>
        </p:nvSpPr>
        <p:spPr/>
        <p:txBody>
          <a:bodyPr/>
          <a:lstStyle>
            <a:lvl1pPr>
              <a:defRPr/>
            </a:lvl1pPr>
          </a:lstStyle>
          <a:p>
            <a:pPr>
              <a:defRPr/>
            </a:pPr>
            <a:fld id="{054662D6-343E-4D52-8658-F7ACA73AC9F5}" type="datetime1">
              <a:rPr lang="de-DE" smtClean="0"/>
              <a:t>29.10.2019</a:t>
            </a:fld>
            <a:endParaRPr lang="de-DE"/>
          </a:p>
        </p:txBody>
      </p:sp>
      <p:sp>
        <p:nvSpPr>
          <p:cNvPr id="7" name="Fußzeilenplatzhalter 5"/>
          <p:cNvSpPr>
            <a:spLocks noGrp="1"/>
          </p:cNvSpPr>
          <p:nvPr>
            <p:ph type="ftr" sz="quarter" idx="12"/>
          </p:nvPr>
        </p:nvSpPr>
        <p:spPr/>
        <p:txBody>
          <a:bodyPr/>
          <a:lstStyle>
            <a:lvl1pPr>
              <a:defRPr/>
            </a:lvl1pPr>
          </a:lstStyle>
          <a:p>
            <a:pPr>
              <a:defRPr/>
            </a:pPr>
            <a:r>
              <a:rPr lang="de-DE" smtClean="0"/>
              <a:t>Pflegestärkungsgesetz II</a:t>
            </a:r>
            <a:endParaRPr lang="de-DE"/>
          </a:p>
        </p:txBody>
      </p:sp>
      <p:sp>
        <p:nvSpPr>
          <p:cNvPr id="8" name="Foliennummernplatzhalter 8"/>
          <p:cNvSpPr>
            <a:spLocks noGrp="1"/>
          </p:cNvSpPr>
          <p:nvPr>
            <p:ph type="sldNum" sz="quarter" idx="13"/>
          </p:nvPr>
        </p:nvSpPr>
        <p:spPr/>
        <p:txBody>
          <a:bodyPr/>
          <a:lstStyle>
            <a:lvl1pPr>
              <a:defRPr/>
            </a:lvl1pPr>
          </a:lstStyle>
          <a:p>
            <a:pPr>
              <a:defRPr/>
            </a:pPr>
            <a:r>
              <a:rPr lang="de-DE" altLang="de-DE"/>
              <a:t>Seite </a:t>
            </a:r>
            <a:fld id="{66C4ACBE-A7D1-46EF-B8DA-5ECF001DE6F0}" type="slidenum">
              <a:rPr lang="de-DE" altLang="de-DE"/>
              <a:pPr>
                <a:defRPr/>
              </a:pPr>
              <a:t>‹Nr.›</a:t>
            </a:fld>
            <a:endParaRPr lang="de-DE" altLang="de-DE"/>
          </a:p>
        </p:txBody>
      </p:sp>
    </p:spTree>
    <p:extLst>
      <p:ext uri="{BB962C8B-B14F-4D97-AF65-F5344CB8AC3E}">
        <p14:creationId xmlns:p14="http://schemas.microsoft.com/office/powerpoint/2010/main" val="807464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4" name="Inhaltsplatzhalter 3"/>
          <p:cNvSpPr>
            <a:spLocks noGrp="1"/>
          </p:cNvSpPr>
          <p:nvPr>
            <p:ph sz="quarter" idx="13"/>
          </p:nvPr>
        </p:nvSpPr>
        <p:spPr>
          <a:xfrm>
            <a:off x="694233" y="1700213"/>
            <a:ext cx="7776000" cy="4573587"/>
          </a:xfrm>
        </p:spPr>
        <p:txBody>
          <a:bodyPr/>
          <a:lstStyle>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Datumsplatzhalter 3"/>
          <p:cNvSpPr>
            <a:spLocks noGrp="1"/>
          </p:cNvSpPr>
          <p:nvPr>
            <p:ph type="dt" sz="half" idx="14"/>
          </p:nvPr>
        </p:nvSpPr>
        <p:spPr/>
        <p:txBody>
          <a:bodyPr/>
          <a:lstStyle>
            <a:lvl1pPr>
              <a:defRPr/>
            </a:lvl1pPr>
          </a:lstStyle>
          <a:p>
            <a:pPr>
              <a:defRPr/>
            </a:pPr>
            <a:fld id="{9A00DD43-3D69-47E6-BE7A-4CC2C1586B4F}" type="datetime1">
              <a:rPr lang="de-DE" smtClean="0"/>
              <a:t>29.10.2019</a:t>
            </a:fld>
            <a:endParaRPr lang="de-DE"/>
          </a:p>
        </p:txBody>
      </p:sp>
      <p:sp>
        <p:nvSpPr>
          <p:cNvPr id="6" name="Fußzeilenplatzhalter 5"/>
          <p:cNvSpPr>
            <a:spLocks noGrp="1"/>
          </p:cNvSpPr>
          <p:nvPr>
            <p:ph type="ftr" sz="quarter" idx="15"/>
          </p:nvPr>
        </p:nvSpPr>
        <p:spPr/>
        <p:txBody>
          <a:bodyPr/>
          <a:lstStyle>
            <a:lvl1pPr>
              <a:defRPr/>
            </a:lvl1pPr>
          </a:lstStyle>
          <a:p>
            <a:pPr>
              <a:defRPr/>
            </a:pPr>
            <a:r>
              <a:rPr lang="de-DE" smtClean="0"/>
              <a:t>Pflegestärkungsgesetz II</a:t>
            </a:r>
            <a:endParaRPr lang="de-DE"/>
          </a:p>
        </p:txBody>
      </p:sp>
      <p:sp>
        <p:nvSpPr>
          <p:cNvPr id="7" name="Foliennummernplatzhalter 8"/>
          <p:cNvSpPr>
            <a:spLocks noGrp="1"/>
          </p:cNvSpPr>
          <p:nvPr>
            <p:ph type="sldNum" sz="quarter" idx="16"/>
          </p:nvPr>
        </p:nvSpPr>
        <p:spPr/>
        <p:txBody>
          <a:bodyPr/>
          <a:lstStyle>
            <a:lvl1pPr>
              <a:defRPr/>
            </a:lvl1pPr>
          </a:lstStyle>
          <a:p>
            <a:pPr>
              <a:defRPr/>
            </a:pPr>
            <a:r>
              <a:rPr lang="de-DE" altLang="de-DE"/>
              <a:t>Seite </a:t>
            </a:r>
            <a:fld id="{427E4B35-924B-4375-BB96-2406EF45188F}" type="slidenum">
              <a:rPr lang="de-DE" altLang="de-DE"/>
              <a:pPr>
                <a:defRPr/>
              </a:pPr>
              <a:t>‹Nr.›</a:t>
            </a:fld>
            <a:endParaRPr lang="de-DE" altLang="de-DE"/>
          </a:p>
        </p:txBody>
      </p:sp>
    </p:spTree>
    <p:extLst>
      <p:ext uri="{BB962C8B-B14F-4D97-AF65-F5344CB8AC3E}">
        <p14:creationId xmlns:p14="http://schemas.microsoft.com/office/powerpoint/2010/main" val="2326810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4_SLIDE 6">
    <p:spTree>
      <p:nvGrpSpPr>
        <p:cNvPr id="1" name=""/>
        <p:cNvGrpSpPr/>
        <p:nvPr/>
      </p:nvGrpSpPr>
      <p:grpSpPr>
        <a:xfrm>
          <a:off x="0" y="0"/>
          <a:ext cx="0" cy="0"/>
          <a:chOff x="0" y="0"/>
          <a:chExt cx="0" cy="0"/>
        </a:xfrm>
      </p:grpSpPr>
      <p:sp>
        <p:nvSpPr>
          <p:cNvPr id="6" name="Textplatzhalter 12"/>
          <p:cNvSpPr>
            <a:spLocks noGrp="1"/>
          </p:cNvSpPr>
          <p:nvPr>
            <p:ph type="body" sz="quarter" idx="13"/>
          </p:nvPr>
        </p:nvSpPr>
        <p:spPr>
          <a:xfrm>
            <a:off x="387240" y="942478"/>
            <a:ext cx="8350940" cy="541474"/>
          </a:xfrm>
        </p:spPr>
        <p:txBody>
          <a:bodyPr lIns="10800"/>
          <a:lstStyle>
            <a:lvl1pPr marL="0" indent="0">
              <a:buNone/>
              <a:defRPr>
                <a:solidFill>
                  <a:schemeClr val="bg1">
                    <a:lumMod val="50000"/>
                  </a:schemeClr>
                </a:solidFill>
              </a:defRPr>
            </a:lvl1pPr>
          </a:lstStyle>
          <a:p>
            <a:pPr lvl="0"/>
            <a:r>
              <a:rPr lang="de-DE" noProof="1" smtClean="0"/>
              <a:t>Textmasterformat bearbeiten</a:t>
            </a:r>
          </a:p>
        </p:txBody>
      </p:sp>
      <p:sp>
        <p:nvSpPr>
          <p:cNvPr id="15" name="Datumsplatzhalter 14"/>
          <p:cNvSpPr>
            <a:spLocks noGrp="1"/>
          </p:cNvSpPr>
          <p:nvPr>
            <p:ph type="dt" sz="half" idx="14"/>
          </p:nvPr>
        </p:nvSpPr>
        <p:spPr/>
        <p:txBody>
          <a:bodyPr/>
          <a:lstStyle/>
          <a:p>
            <a:pPr>
              <a:defRPr/>
            </a:pPr>
            <a:fld id="{1A1A068F-0449-4497-8568-AA771B2B092A}" type="datetime1">
              <a:rPr lang="de-DE" smtClean="0"/>
              <a:t>29.10.2019</a:t>
            </a:fld>
            <a:endParaRPr lang="de-DE"/>
          </a:p>
        </p:txBody>
      </p:sp>
      <p:sp>
        <p:nvSpPr>
          <p:cNvPr id="16" name="Fußzeilenplatzhalter 15"/>
          <p:cNvSpPr>
            <a:spLocks noGrp="1"/>
          </p:cNvSpPr>
          <p:nvPr>
            <p:ph type="ftr" sz="quarter" idx="15"/>
          </p:nvPr>
        </p:nvSpPr>
        <p:spPr/>
        <p:txBody>
          <a:bodyPr/>
          <a:lstStyle/>
          <a:p>
            <a:pPr>
              <a:defRPr/>
            </a:pPr>
            <a:r>
              <a:rPr lang="de-DE" smtClean="0"/>
              <a:t>Pflegestärkungsgesetz II</a:t>
            </a:r>
            <a:endParaRPr lang="de-DE"/>
          </a:p>
        </p:txBody>
      </p:sp>
      <p:sp>
        <p:nvSpPr>
          <p:cNvPr id="17" name="Foliennummernplatzhalter 16"/>
          <p:cNvSpPr>
            <a:spLocks noGrp="1"/>
          </p:cNvSpPr>
          <p:nvPr>
            <p:ph type="sldNum" sz="quarter" idx="16"/>
          </p:nvPr>
        </p:nvSpPr>
        <p:spPr/>
        <p:txBody>
          <a:bodyPr/>
          <a:lstStyle/>
          <a:p>
            <a:pPr>
              <a:defRPr/>
            </a:pPr>
            <a:r>
              <a:rPr lang="de-DE" altLang="de-DE" smtClean="0"/>
              <a:t>Seite </a:t>
            </a:r>
            <a:fld id="{EBCD21C8-62E8-46AF-8923-EA5D8B3F9D73}" type="slidenum">
              <a:rPr lang="de-DE" altLang="de-DE" smtClean="0"/>
              <a:pPr>
                <a:defRPr/>
              </a:pPr>
              <a:t>‹Nr.›</a:t>
            </a:fld>
            <a:endParaRPr lang="de-DE" altLang="de-DE"/>
          </a:p>
        </p:txBody>
      </p:sp>
      <p:sp>
        <p:nvSpPr>
          <p:cNvPr id="18" name="Titel 17"/>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2819423790"/>
      </p:ext>
    </p:extLst>
  </p:cSld>
  <p:clrMapOvr>
    <a:masterClrMapping/>
  </p:clrMapOvr>
  <p:transition spd="med">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elfolie">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dirty="0"/>
          </a:p>
        </p:txBody>
      </p:sp>
      <p:sp>
        <p:nvSpPr>
          <p:cNvPr id="7" name="Datumsplatzhalter 6"/>
          <p:cNvSpPr>
            <a:spLocks noGrp="1"/>
          </p:cNvSpPr>
          <p:nvPr>
            <p:ph type="dt" sz="half" idx="10"/>
          </p:nvPr>
        </p:nvSpPr>
        <p:spPr/>
        <p:txBody>
          <a:bodyPr/>
          <a:lstStyle/>
          <a:p>
            <a:pPr>
              <a:defRPr/>
            </a:pPr>
            <a:fld id="{E00C1B6E-3206-4835-87C6-C1798D129E87}" type="datetime1">
              <a:rPr lang="de-DE" smtClean="0"/>
              <a:t>29.10.2019</a:t>
            </a:fld>
            <a:endParaRPr lang="de-DE"/>
          </a:p>
        </p:txBody>
      </p:sp>
      <p:sp>
        <p:nvSpPr>
          <p:cNvPr id="8" name="Fußzeilenplatzhalter 7"/>
          <p:cNvSpPr>
            <a:spLocks noGrp="1"/>
          </p:cNvSpPr>
          <p:nvPr>
            <p:ph type="ftr" sz="quarter" idx="11"/>
          </p:nvPr>
        </p:nvSpPr>
        <p:spPr/>
        <p:txBody>
          <a:bodyPr/>
          <a:lstStyle/>
          <a:p>
            <a:pPr>
              <a:defRPr/>
            </a:pPr>
            <a:r>
              <a:rPr lang="de-DE" smtClean="0"/>
              <a:t>Pflegestärkungsgesetz II</a:t>
            </a:r>
            <a:endParaRPr lang="de-DE"/>
          </a:p>
        </p:txBody>
      </p:sp>
      <p:sp>
        <p:nvSpPr>
          <p:cNvPr id="9" name="Foliennummernplatzhalter 8"/>
          <p:cNvSpPr>
            <a:spLocks noGrp="1"/>
          </p:cNvSpPr>
          <p:nvPr>
            <p:ph type="sldNum" sz="quarter" idx="12"/>
          </p:nvPr>
        </p:nvSpPr>
        <p:spPr/>
        <p:txBody>
          <a:bodyPr/>
          <a:lstStyle/>
          <a:p>
            <a:pPr>
              <a:defRPr/>
            </a:pPr>
            <a:r>
              <a:rPr lang="de-DE" altLang="de-DE" smtClean="0"/>
              <a:t>Seite </a:t>
            </a:r>
            <a:fld id="{EBCD21C8-62E8-46AF-8923-EA5D8B3F9D73}" type="slidenum">
              <a:rPr lang="de-DE" altLang="de-DE" smtClean="0"/>
              <a:pPr>
                <a:defRPr/>
              </a:pPr>
              <a:t>‹Nr.›</a:t>
            </a:fld>
            <a:endParaRPr lang="de-DE" altLang="de-DE"/>
          </a:p>
        </p:txBody>
      </p:sp>
      <p:sp>
        <p:nvSpPr>
          <p:cNvPr id="11" name="Titel 10"/>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2502500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359999" y="720000"/>
            <a:ext cx="8417493" cy="1009764"/>
          </a:xfrm>
        </p:spPr>
        <p:txBody>
          <a:bodyPr/>
          <a:lstStyle>
            <a:lvl1pPr marL="1073150" indent="-1073150">
              <a:tabLst>
                <a:tab pos="1073150" algn="l"/>
              </a:tabLst>
              <a:defRPr/>
            </a:lvl1pPr>
          </a:lstStyle>
          <a:p>
            <a:r>
              <a:rPr lang="de-DE" dirty="0" smtClean="0"/>
              <a:t>Titelmasterformat durch Klicken bearbeiten</a:t>
            </a:r>
            <a:endParaRPr lang="de-DE" dirty="0"/>
          </a:p>
        </p:txBody>
      </p:sp>
      <p:sp>
        <p:nvSpPr>
          <p:cNvPr id="3" name="Datumsplatzhalter 1"/>
          <p:cNvSpPr>
            <a:spLocks noGrp="1"/>
          </p:cNvSpPr>
          <p:nvPr>
            <p:ph type="dt" sz="half" idx="10"/>
          </p:nvPr>
        </p:nvSpPr>
        <p:spPr/>
        <p:txBody>
          <a:bodyPr/>
          <a:lstStyle>
            <a:lvl1pPr>
              <a:defRPr/>
            </a:lvl1pPr>
          </a:lstStyle>
          <a:p>
            <a:pPr>
              <a:defRPr/>
            </a:pPr>
            <a:fld id="{63FE734D-DEB6-495A-9F7F-C72FAEABBD56}" type="datetime1">
              <a:rPr lang="de-DE" smtClean="0"/>
              <a:t>29.10.2019</a:t>
            </a:fld>
            <a:endParaRPr lang="de-DE" dirty="0"/>
          </a:p>
        </p:txBody>
      </p:sp>
      <p:sp>
        <p:nvSpPr>
          <p:cNvPr id="4" name="Fußzeilenplatzhalter 5"/>
          <p:cNvSpPr>
            <a:spLocks noGrp="1"/>
          </p:cNvSpPr>
          <p:nvPr>
            <p:ph type="ftr" sz="quarter" idx="11"/>
          </p:nvPr>
        </p:nvSpPr>
        <p:spPr/>
        <p:txBody>
          <a:bodyPr/>
          <a:lstStyle>
            <a:lvl1pPr>
              <a:defRPr/>
            </a:lvl1pPr>
          </a:lstStyle>
          <a:p>
            <a:pPr>
              <a:defRPr/>
            </a:pPr>
            <a:r>
              <a:rPr lang="de-DE" smtClean="0"/>
              <a:t>Pflegestärkungsgesetz II</a:t>
            </a:r>
            <a:endParaRPr lang="de-DE" dirty="0"/>
          </a:p>
        </p:txBody>
      </p:sp>
      <p:sp>
        <p:nvSpPr>
          <p:cNvPr id="5" name="Foliennummernplatzhalter 6"/>
          <p:cNvSpPr>
            <a:spLocks noGrp="1"/>
          </p:cNvSpPr>
          <p:nvPr>
            <p:ph type="sldNum" sz="quarter" idx="12"/>
          </p:nvPr>
        </p:nvSpPr>
        <p:spPr/>
        <p:txBody>
          <a:bodyPr/>
          <a:lstStyle>
            <a:lvl1pPr>
              <a:defRPr/>
            </a:lvl1pPr>
          </a:lstStyle>
          <a:p>
            <a:pPr>
              <a:defRPr/>
            </a:pPr>
            <a:r>
              <a:rPr lang="de-DE" altLang="de-DE"/>
              <a:t>- </a:t>
            </a:r>
            <a:fld id="{05A65035-B12C-4BF1-98E4-D8CD8A7B4D53}" type="slidenum">
              <a:rPr lang="de-DE" altLang="de-DE"/>
              <a:pPr>
                <a:defRPr/>
              </a:pPr>
              <a:t>‹Nr.›</a:t>
            </a:fld>
            <a:r>
              <a:rPr lang="de-DE" altLang="de-DE"/>
              <a:t> -</a:t>
            </a:r>
          </a:p>
        </p:txBody>
      </p:sp>
    </p:spTree>
    <p:extLst>
      <p:ext uri="{BB962C8B-B14F-4D97-AF65-F5344CB8AC3E}">
        <p14:creationId xmlns:p14="http://schemas.microsoft.com/office/powerpoint/2010/main" val="4293937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Bild 10" descr="MDK-NRH-PPT-HG-FOLGE.png"/>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0" y="6308725"/>
            <a:ext cx="9144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hteck 6"/>
          <p:cNvSpPr/>
          <p:nvPr/>
        </p:nvSpPr>
        <p:spPr>
          <a:xfrm>
            <a:off x="0" y="6275388"/>
            <a:ext cx="9144000" cy="3651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de-DE" dirty="0"/>
              <a:t> </a:t>
            </a:r>
          </a:p>
        </p:txBody>
      </p:sp>
      <p:sp>
        <p:nvSpPr>
          <p:cNvPr id="4" name="Datumsplatzhalter 3"/>
          <p:cNvSpPr>
            <a:spLocks noGrp="1"/>
          </p:cNvSpPr>
          <p:nvPr>
            <p:ph type="dt" sz="half" idx="2"/>
          </p:nvPr>
        </p:nvSpPr>
        <p:spPr>
          <a:xfrm>
            <a:off x="360363" y="6311900"/>
            <a:ext cx="1368425" cy="546100"/>
          </a:xfrm>
          <a:prstGeom prst="rect">
            <a:avLst/>
          </a:prstGeom>
        </p:spPr>
        <p:txBody>
          <a:bodyPr vert="horz" lIns="0" tIns="0" rIns="0" bIns="0" rtlCol="0" anchor="ctr"/>
          <a:lstStyle>
            <a:lvl1pPr algn="l" fontAlgn="auto">
              <a:spcBef>
                <a:spcPts val="0"/>
              </a:spcBef>
              <a:spcAft>
                <a:spcPts val="0"/>
              </a:spcAft>
              <a:defRPr sz="800" kern="0" spc="60" dirty="0" smtClean="0">
                <a:solidFill>
                  <a:schemeClr val="bg1"/>
                </a:solidFill>
                <a:latin typeface="+mn-lt"/>
                <a:cs typeface="+mn-cs"/>
              </a:defRPr>
            </a:lvl1pPr>
          </a:lstStyle>
          <a:p>
            <a:pPr>
              <a:defRPr/>
            </a:pPr>
            <a:fld id="{8F5EF529-402D-4120-A787-DA1A059FB4CC}" type="datetime1">
              <a:rPr lang="de-DE" smtClean="0"/>
              <a:t>29.10.2019</a:t>
            </a:fld>
            <a:endParaRPr lang="de-DE"/>
          </a:p>
        </p:txBody>
      </p:sp>
      <p:sp>
        <p:nvSpPr>
          <p:cNvPr id="8" name="Rechteck 7"/>
          <p:cNvSpPr/>
          <p:nvPr/>
        </p:nvSpPr>
        <p:spPr>
          <a:xfrm>
            <a:off x="0" y="0"/>
            <a:ext cx="9144000" cy="508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de-DE" dirty="0"/>
              <a:t> </a:t>
            </a:r>
          </a:p>
        </p:txBody>
      </p:sp>
      <p:sp>
        <p:nvSpPr>
          <p:cNvPr id="1030" name="Titelplatzhalter 1"/>
          <p:cNvSpPr>
            <a:spLocks noGrp="1"/>
          </p:cNvSpPr>
          <p:nvPr>
            <p:ph type="title"/>
          </p:nvPr>
        </p:nvSpPr>
        <p:spPr bwMode="auto">
          <a:xfrm>
            <a:off x="360363" y="720725"/>
            <a:ext cx="8424862"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Mastertitelformat bearbeiten</a:t>
            </a:r>
          </a:p>
        </p:txBody>
      </p:sp>
      <p:sp>
        <p:nvSpPr>
          <p:cNvPr id="1031" name="Textplatzhalter 2"/>
          <p:cNvSpPr>
            <a:spLocks noGrp="1"/>
          </p:cNvSpPr>
          <p:nvPr>
            <p:ph type="body" idx="1"/>
          </p:nvPr>
        </p:nvSpPr>
        <p:spPr bwMode="auto">
          <a:xfrm>
            <a:off x="360363" y="1800225"/>
            <a:ext cx="8424862" cy="427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Mastertextformat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6" name="Fußzeilenplatzhalter 5"/>
          <p:cNvSpPr>
            <a:spLocks noGrp="1"/>
          </p:cNvSpPr>
          <p:nvPr>
            <p:ph type="ftr" sz="quarter" idx="3"/>
          </p:nvPr>
        </p:nvSpPr>
        <p:spPr>
          <a:xfrm>
            <a:off x="2260600" y="6311900"/>
            <a:ext cx="4700588" cy="546100"/>
          </a:xfrm>
          <a:prstGeom prst="rect">
            <a:avLst/>
          </a:prstGeom>
        </p:spPr>
        <p:txBody>
          <a:bodyPr vert="horz" lIns="91440" tIns="45720" rIns="91440" bIns="45720" rtlCol="0" anchor="ctr"/>
          <a:lstStyle>
            <a:lvl1pPr algn="l" fontAlgn="auto">
              <a:spcBef>
                <a:spcPts val="0"/>
              </a:spcBef>
              <a:spcAft>
                <a:spcPts val="0"/>
              </a:spcAft>
              <a:defRPr sz="800" b="0" i="0" kern="0" spc="60" dirty="0" smtClean="0">
                <a:solidFill>
                  <a:schemeClr val="bg1"/>
                </a:solidFill>
                <a:latin typeface="+mn-lt"/>
                <a:cs typeface="+mn-cs"/>
              </a:defRPr>
            </a:lvl1pPr>
          </a:lstStyle>
          <a:p>
            <a:pPr>
              <a:defRPr/>
            </a:pPr>
            <a:r>
              <a:rPr lang="de-DE" smtClean="0"/>
              <a:t>Pflegestärkungsgesetz II</a:t>
            </a:r>
            <a:endParaRPr lang="de-DE"/>
          </a:p>
        </p:txBody>
      </p:sp>
      <p:sp>
        <p:nvSpPr>
          <p:cNvPr id="9" name="Foliennummernplatzhalter 8"/>
          <p:cNvSpPr>
            <a:spLocks noGrp="1"/>
          </p:cNvSpPr>
          <p:nvPr>
            <p:ph type="sldNum" sz="quarter" idx="4"/>
          </p:nvPr>
        </p:nvSpPr>
        <p:spPr>
          <a:xfrm>
            <a:off x="1728788" y="6311900"/>
            <a:ext cx="627062" cy="546100"/>
          </a:xfrm>
          <a:prstGeom prst="rect">
            <a:avLst/>
          </a:prstGeom>
        </p:spPr>
        <p:txBody>
          <a:bodyPr vert="horz" wrap="square" lIns="0" tIns="45720" rIns="91440" bIns="45720" numCol="1" anchor="ctr" anchorCtr="0" compatLnSpc="1">
            <a:prstTxWarp prst="textNoShape">
              <a:avLst/>
            </a:prstTxWarp>
          </a:bodyPr>
          <a:lstStyle>
            <a:lvl1pPr>
              <a:defRPr sz="800">
                <a:solidFill>
                  <a:srgbClr val="FFFFFF"/>
                </a:solidFill>
                <a:latin typeface="Calibri" panose="020F0502020204030204" pitchFamily="34" charset="0"/>
              </a:defRPr>
            </a:lvl1pPr>
          </a:lstStyle>
          <a:p>
            <a:r>
              <a:rPr lang="de-DE" altLang="de-DE"/>
              <a:t>Seite </a:t>
            </a:r>
            <a:fld id="{4D9776EB-42A0-484A-9190-53AFE44AEA82}" type="slidenum">
              <a:rPr lang="de-DE" altLang="de-DE"/>
              <a:pPr/>
              <a:t>‹Nr.›</a:t>
            </a:fld>
            <a:endParaRPr lang="de-DE" altLang="de-DE"/>
          </a:p>
        </p:txBody>
      </p:sp>
    </p:spTree>
  </p:cSld>
  <p:clrMap bg1="lt1" tx1="dk1" bg2="lt2" tx2="dk2" accent1="accent1" accent2="accent2" accent3="accent3" accent4="accent4" accent5="accent5" accent6="accent6" hlink="hlink" folHlink="folHlink"/>
  <p:sldLayoutIdLst>
    <p:sldLayoutId id="2147483653" r:id="rId1"/>
    <p:sldLayoutId id="2147483650" r:id="rId2"/>
    <p:sldLayoutId id="2147483651" r:id="rId3"/>
    <p:sldLayoutId id="2147483652" r:id="rId4"/>
    <p:sldLayoutId id="2147483654" r:id="rId5"/>
    <p:sldLayoutId id="2147483655" r:id="rId6"/>
    <p:sldLayoutId id="2147483656" r:id="rId7"/>
    <p:sldLayoutId id="2147483657" r:id="rId8"/>
    <p:sldLayoutId id="2147483658" r:id="rId9"/>
  </p:sldLayoutIdLst>
  <p:hf hdr="0"/>
  <p:txStyles>
    <p:titleStyle>
      <a:lvl1pPr algn="l" defTabSz="457200" rtl="0" eaLnBrk="1" fontAlgn="base" hangingPunct="1">
        <a:lnSpc>
          <a:spcPts val="3200"/>
        </a:lnSpc>
        <a:spcBef>
          <a:spcPct val="0"/>
        </a:spcBef>
        <a:spcAft>
          <a:spcPct val="0"/>
        </a:spcAft>
        <a:defRPr sz="3000" b="1">
          <a:solidFill>
            <a:schemeClr val="accent1"/>
          </a:solidFill>
          <a:latin typeface="+mj-lt"/>
          <a:ea typeface="+mj-ea"/>
          <a:cs typeface="+mj-cs"/>
        </a:defRPr>
      </a:lvl1pPr>
      <a:lvl2pPr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2pPr>
      <a:lvl3pPr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3pPr>
      <a:lvl4pPr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4pPr>
      <a:lvl5pPr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5pPr>
      <a:lvl6pPr marL="457200"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6pPr>
      <a:lvl7pPr marL="914400"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7pPr>
      <a:lvl8pPr marL="1371600"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8pPr>
      <a:lvl9pPr marL="1828800" algn="l" defTabSz="457200" rtl="0" eaLnBrk="1" fontAlgn="base" hangingPunct="1">
        <a:lnSpc>
          <a:spcPts val="3200"/>
        </a:lnSpc>
        <a:spcBef>
          <a:spcPct val="0"/>
        </a:spcBef>
        <a:spcAft>
          <a:spcPct val="0"/>
        </a:spcAft>
        <a:defRPr sz="3000" b="1">
          <a:solidFill>
            <a:schemeClr val="accent1"/>
          </a:solidFill>
          <a:latin typeface="Calibri" panose="020F0502020204030204" pitchFamily="34" charset="0"/>
        </a:defRPr>
      </a:lvl9pPr>
    </p:titleStyle>
    <p:bodyStyle>
      <a:lvl1pPr marL="323850" indent="-323850" algn="l" defTabSz="457200" rtl="0" eaLnBrk="1" fontAlgn="base" hangingPunct="1">
        <a:lnSpc>
          <a:spcPts val="2400"/>
        </a:lnSpc>
        <a:spcBef>
          <a:spcPct val="0"/>
        </a:spcBef>
        <a:spcAft>
          <a:spcPct val="0"/>
        </a:spcAft>
        <a:buClr>
          <a:srgbClr val="009EE3"/>
        </a:buClr>
        <a:buFont typeface="Lucida Grande"/>
        <a:buChar char="➞"/>
        <a:defRPr sz="2200">
          <a:solidFill>
            <a:schemeClr val="tx1"/>
          </a:solidFill>
          <a:latin typeface="+mn-lt"/>
          <a:ea typeface="+mn-ea"/>
          <a:cs typeface="+mn-cs"/>
        </a:defRPr>
      </a:lvl1pPr>
      <a:lvl2pPr marL="560388" indent="-215900" algn="l" defTabSz="457200" rtl="0" eaLnBrk="1" fontAlgn="base" hangingPunct="1">
        <a:lnSpc>
          <a:spcPts val="2400"/>
        </a:lnSpc>
        <a:spcBef>
          <a:spcPct val="0"/>
        </a:spcBef>
        <a:spcAft>
          <a:spcPct val="0"/>
        </a:spcAft>
        <a:buClr>
          <a:srgbClr val="009EE3"/>
        </a:buClr>
        <a:buSzPct val="100000"/>
        <a:buFont typeface="Lucida Grande"/>
        <a:buChar char="–"/>
        <a:defRPr sz="2200" i="1">
          <a:solidFill>
            <a:schemeClr val="tx1"/>
          </a:solidFill>
          <a:latin typeface="+mn-lt"/>
          <a:ea typeface="+mn-ea"/>
          <a:cs typeface="+mn-cs"/>
        </a:defRPr>
      </a:lvl2pPr>
      <a:lvl3pPr marL="719138" indent="-179388" algn="l" defTabSz="457200" rtl="0" eaLnBrk="1" fontAlgn="base" hangingPunct="1">
        <a:lnSpc>
          <a:spcPts val="2200"/>
        </a:lnSpc>
        <a:spcBef>
          <a:spcPct val="0"/>
        </a:spcBef>
        <a:spcAft>
          <a:spcPct val="0"/>
        </a:spcAft>
        <a:buClr>
          <a:schemeClr val="tx1"/>
        </a:buClr>
        <a:buFont typeface="Lucida Grande"/>
        <a:buChar char="-"/>
        <a:defRPr i="1">
          <a:solidFill>
            <a:schemeClr val="tx1"/>
          </a:solidFill>
          <a:latin typeface="+mn-lt"/>
          <a:ea typeface="+mn-ea"/>
          <a:cs typeface="+mn-cs"/>
        </a:defRPr>
      </a:lvl3pPr>
      <a:lvl4pPr algn="l" defTabSz="457200" rtl="0" eaLnBrk="1" fontAlgn="base" hangingPunct="1">
        <a:lnSpc>
          <a:spcPts val="2200"/>
        </a:lnSpc>
        <a:spcBef>
          <a:spcPct val="0"/>
        </a:spcBef>
        <a:spcAft>
          <a:spcPct val="0"/>
        </a:spcAft>
        <a:buFont typeface="Arial" panose="020B0604020202020204" pitchFamily="34" charset="0"/>
        <a:defRPr>
          <a:solidFill>
            <a:schemeClr val="tx1"/>
          </a:solidFill>
          <a:latin typeface="+mn-lt"/>
          <a:ea typeface="+mn-ea"/>
          <a:cs typeface="+mn-cs"/>
        </a:defRPr>
      </a:lvl4pPr>
      <a:lvl5pPr indent="-179388" algn="l" defTabSz="457200" rtl="0" eaLnBrk="1" fontAlgn="base" hangingPunct="1">
        <a:lnSpc>
          <a:spcPts val="2200"/>
        </a:lnSpc>
        <a:spcBef>
          <a:spcPct val="0"/>
        </a:spcBef>
        <a:spcAft>
          <a:spcPct val="0"/>
        </a:spcAft>
        <a:buClr>
          <a:schemeClr val="accent2"/>
        </a:buClr>
        <a:buFont typeface="Symbol" panose="05050102010706020507" pitchFamily="18" charset="2"/>
        <a:buChar char="-"/>
        <a:defRPr>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hyperlink" Target="mailto:U.Kissels@mdk-nordrhein.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Bildplatzhalter 1"/>
          <p:cNvSpPr>
            <a:spLocks noGrp="1" noTextEdit="1"/>
          </p:cNvSpPr>
          <p:nvPr>
            <p:ph type="pic" sz="quarter" idx="11"/>
          </p:nvPr>
        </p:nvSpPr>
        <p:spPr>
          <a:xfrm>
            <a:off x="0" y="0"/>
            <a:ext cx="9144000" cy="5443538"/>
          </a:xfrm>
          <a:solidFill>
            <a:schemeClr val="accent3"/>
          </a:solidFill>
        </p:spPr>
      </p:sp>
      <p:sp>
        <p:nvSpPr>
          <p:cNvPr id="3" name="Untertitel 2"/>
          <p:cNvSpPr>
            <a:spLocks noGrp="1"/>
          </p:cNvSpPr>
          <p:nvPr>
            <p:ph type="subTitle" idx="1"/>
          </p:nvPr>
        </p:nvSpPr>
        <p:spPr>
          <a:xfrm>
            <a:off x="1717525" y="3799882"/>
            <a:ext cx="8062912" cy="1165225"/>
          </a:xfrm>
        </p:spPr>
        <p:txBody>
          <a:bodyPr rtlCol="0">
            <a:noAutofit/>
          </a:bodyPr>
          <a:lstStyle/>
          <a:p>
            <a:pPr eaLnBrk="1" fontAlgn="auto" hangingPunct="1">
              <a:spcBef>
                <a:spcPts val="0"/>
              </a:spcBef>
              <a:spcAft>
                <a:spcPts val="0"/>
              </a:spcAft>
              <a:buClr>
                <a:schemeClr val="accent3"/>
              </a:buClr>
              <a:defRPr/>
            </a:pPr>
            <a:r>
              <a:rPr lang="de-DE" altLang="de-DE" dirty="0" smtClean="0"/>
              <a:t>Eine </a:t>
            </a:r>
            <a:r>
              <a:rPr lang="de-DE" altLang="de-DE" dirty="0"/>
              <a:t>Einführung</a:t>
            </a:r>
            <a:endParaRPr lang="de-DE" dirty="0"/>
          </a:p>
        </p:txBody>
      </p:sp>
      <p:sp>
        <p:nvSpPr>
          <p:cNvPr id="8195" name="Titel 3"/>
          <p:cNvSpPr>
            <a:spLocks noGrp="1"/>
          </p:cNvSpPr>
          <p:nvPr>
            <p:ph type="ctrTitle"/>
          </p:nvPr>
        </p:nvSpPr>
        <p:spPr>
          <a:xfrm>
            <a:off x="1630899" y="1930400"/>
            <a:ext cx="6290358" cy="1092200"/>
          </a:xfrm>
        </p:spPr>
        <p:txBody>
          <a:bodyPr/>
          <a:lstStyle/>
          <a:p>
            <a:pPr fontAlgn="base">
              <a:lnSpc>
                <a:spcPct val="150000"/>
              </a:lnSpc>
              <a:spcAft>
                <a:spcPct val="0"/>
              </a:spcAft>
              <a:defRPr/>
            </a:pPr>
            <a:r>
              <a:rPr lang="de-DE" altLang="de-DE" dirty="0" smtClean="0"/>
              <a:t>Schritt für Schritt zum neuen</a:t>
            </a:r>
            <a:br>
              <a:rPr lang="de-DE" altLang="de-DE" dirty="0" smtClean="0"/>
            </a:br>
            <a:r>
              <a:rPr lang="de-DE" altLang="de-DE" dirty="0" smtClean="0"/>
              <a:t>Pflegebedürftigkeitsbegriff</a:t>
            </a:r>
          </a:p>
        </p:txBody>
      </p:sp>
      <p:sp>
        <p:nvSpPr>
          <p:cNvPr id="7173" name="Textplatzhalter 4"/>
          <p:cNvSpPr>
            <a:spLocks noGrp="1"/>
          </p:cNvSpPr>
          <p:nvPr>
            <p:ph type="body" sz="quarter" idx="12"/>
          </p:nvPr>
        </p:nvSpPr>
        <p:spPr>
          <a:xfrm>
            <a:off x="1717525" y="4464844"/>
            <a:ext cx="8062912" cy="350837"/>
          </a:xfrm>
        </p:spPr>
        <p:txBody>
          <a:bodyPr/>
          <a:lstStyle/>
          <a:p>
            <a:pPr eaLnBrk="1" hangingPunct="1"/>
            <a:endParaRPr lang="de-DE" altLang="de-DE" dirty="0" smtClean="0"/>
          </a:p>
        </p:txBody>
      </p:sp>
      <p:grpSp>
        <p:nvGrpSpPr>
          <p:cNvPr id="7174" name="Gruppierung 5"/>
          <p:cNvGrpSpPr>
            <a:grpSpLocks/>
          </p:cNvGrpSpPr>
          <p:nvPr/>
        </p:nvGrpSpPr>
        <p:grpSpPr bwMode="auto">
          <a:xfrm>
            <a:off x="360363" y="203200"/>
            <a:ext cx="998537" cy="1943100"/>
            <a:chOff x="360000" y="203200"/>
            <a:chExt cx="998900" cy="1943100"/>
          </a:xfrm>
        </p:grpSpPr>
        <p:cxnSp>
          <p:nvCxnSpPr>
            <p:cNvPr id="7" name="Gerade Verbindung 6"/>
            <p:cNvCxnSpPr/>
            <p:nvPr/>
          </p:nvCxnSpPr>
          <p:spPr>
            <a:xfrm>
              <a:off x="360000" y="2032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8" name="Gerade Verbindung 7"/>
            <p:cNvCxnSpPr/>
            <p:nvPr/>
          </p:nvCxnSpPr>
          <p:spPr>
            <a:xfrm>
              <a:off x="360000" y="4222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Gerade Verbindung 8"/>
            <p:cNvCxnSpPr/>
            <p:nvPr/>
          </p:nvCxnSpPr>
          <p:spPr>
            <a:xfrm>
              <a:off x="360000" y="6381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9"/>
            <p:cNvCxnSpPr/>
            <p:nvPr/>
          </p:nvCxnSpPr>
          <p:spPr>
            <a:xfrm>
              <a:off x="360000" y="8540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10"/>
            <p:cNvCxnSpPr/>
            <p:nvPr/>
          </p:nvCxnSpPr>
          <p:spPr>
            <a:xfrm>
              <a:off x="360000" y="10699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Gerade Verbindung 11"/>
            <p:cNvCxnSpPr/>
            <p:nvPr/>
          </p:nvCxnSpPr>
          <p:spPr>
            <a:xfrm>
              <a:off x="360000" y="1285875"/>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Gerade Verbindung 12"/>
            <p:cNvCxnSpPr/>
            <p:nvPr/>
          </p:nvCxnSpPr>
          <p:spPr>
            <a:xfrm>
              <a:off x="360000" y="14986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Gerade Verbindung 13"/>
            <p:cNvCxnSpPr/>
            <p:nvPr/>
          </p:nvCxnSpPr>
          <p:spPr>
            <a:xfrm>
              <a:off x="360000" y="17145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5" name="Gerade Verbindung 14"/>
            <p:cNvCxnSpPr/>
            <p:nvPr/>
          </p:nvCxnSpPr>
          <p:spPr>
            <a:xfrm>
              <a:off x="360000" y="19304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Gerade Verbindung 15"/>
            <p:cNvCxnSpPr/>
            <p:nvPr/>
          </p:nvCxnSpPr>
          <p:spPr>
            <a:xfrm>
              <a:off x="360000" y="2146300"/>
              <a:ext cx="998900" cy="0"/>
            </a:xfrm>
            <a:prstGeom prst="line">
              <a:avLst/>
            </a:prstGeom>
            <a:ln w="12700" cap="rnd">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365456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Bild 1" descr="Icon-Geset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62625" y="2173288"/>
            <a:ext cx="3381375" cy="399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itel 2"/>
          <p:cNvSpPr>
            <a:spLocks noGrp="1"/>
          </p:cNvSpPr>
          <p:nvPr>
            <p:ph type="title"/>
          </p:nvPr>
        </p:nvSpPr>
        <p:spPr>
          <a:xfrm>
            <a:off x="360363" y="527844"/>
            <a:ext cx="8985250" cy="668338"/>
          </a:xfrm>
        </p:spPr>
        <p:txBody>
          <a:bodyPr/>
          <a:lstStyle/>
          <a:p>
            <a:pPr eaLnBrk="1" hangingPunct="1"/>
            <a:r>
              <a:rPr lang="de-DE" altLang="de-DE" dirty="0" smtClean="0">
                <a:ea typeface="MS PGothic" panose="020B0600070205080204" pitchFamily="34" charset="-128"/>
              </a:rPr>
              <a:t>Das Zweite Pflegestärkungsgesetz (PSG II) </a:t>
            </a:r>
          </a:p>
        </p:txBody>
      </p:sp>
      <p:sp>
        <p:nvSpPr>
          <p:cNvPr id="8196" name="Inhaltsplatzhalter 3"/>
          <p:cNvSpPr>
            <a:spLocks noGrp="1"/>
          </p:cNvSpPr>
          <p:nvPr>
            <p:ph idx="1"/>
          </p:nvPr>
        </p:nvSpPr>
        <p:spPr>
          <a:xfrm>
            <a:off x="360363" y="1228726"/>
            <a:ext cx="8504237" cy="5100637"/>
          </a:xfrm>
        </p:spPr>
        <p:txBody>
          <a:bodyPr/>
          <a:lstStyle/>
          <a:p>
            <a:pPr eaLnBrk="1" hangingPunct="1"/>
            <a:endParaRPr lang="de-DE" altLang="de-DE" dirty="0" smtClean="0">
              <a:ea typeface="MS PGothic" panose="020B0600070205080204" pitchFamily="34" charset="-128"/>
            </a:endParaRPr>
          </a:p>
          <a:p>
            <a:pPr eaLnBrk="1" hangingPunct="1"/>
            <a:r>
              <a:rPr lang="de-DE" altLang="de-DE" dirty="0" smtClean="0">
                <a:ea typeface="MS PGothic" panose="020B0600070205080204" pitchFamily="34" charset="-128"/>
              </a:rPr>
              <a:t> 	</a:t>
            </a:r>
            <a:r>
              <a:rPr lang="de-DE" altLang="de-DE" dirty="0" smtClean="0">
                <a:solidFill>
                  <a:srgbClr val="064882"/>
                </a:solidFill>
                <a:ea typeface="MS PGothic" panose="020B0600070205080204" pitchFamily="34" charset="-128"/>
              </a:rPr>
              <a:t>Kernstück des PSG II war die Einführung des neuen 	Pflegebedürftigkeitsbegriffs.</a:t>
            </a:r>
          </a:p>
          <a:p>
            <a:pPr eaLnBrk="1" hangingPunct="1"/>
            <a:endParaRPr lang="de-DE" altLang="de-DE" dirty="0" smtClean="0">
              <a:solidFill>
                <a:srgbClr val="064882"/>
              </a:solidFill>
              <a:ea typeface="MS PGothic" panose="020B0600070205080204" pitchFamily="34" charset="-128"/>
            </a:endParaRPr>
          </a:p>
          <a:p>
            <a:pPr eaLnBrk="1" hangingPunct="1"/>
            <a:r>
              <a:rPr lang="de-DE" altLang="de-DE" dirty="0" smtClean="0">
                <a:solidFill>
                  <a:srgbClr val="064882"/>
                </a:solidFill>
                <a:ea typeface="MS PGothic" panose="020B0600070205080204" pitchFamily="34" charset="-128"/>
              </a:rPr>
              <a:t> 	Die Leistungen der Pflegeversicherung wurden</a:t>
            </a:r>
            <a:br>
              <a:rPr lang="de-DE" altLang="de-DE" dirty="0" smtClean="0">
                <a:solidFill>
                  <a:srgbClr val="064882"/>
                </a:solidFill>
                <a:ea typeface="MS PGothic" panose="020B0600070205080204" pitchFamily="34" charset="-128"/>
              </a:rPr>
            </a:br>
            <a:r>
              <a:rPr lang="de-DE" altLang="de-DE" dirty="0" smtClean="0">
                <a:solidFill>
                  <a:srgbClr val="064882"/>
                </a:solidFill>
                <a:ea typeface="MS PGothic" panose="020B0600070205080204" pitchFamily="34" charset="-128"/>
              </a:rPr>
              <a:t>	weiter verbessert und flexibilisiert.</a:t>
            </a:r>
          </a:p>
          <a:p>
            <a:pPr eaLnBrk="1" hangingPunct="1"/>
            <a:endParaRPr lang="de-DE" altLang="de-DE" dirty="0" smtClean="0">
              <a:solidFill>
                <a:srgbClr val="064882"/>
              </a:solidFill>
              <a:ea typeface="MS PGothic" panose="020B0600070205080204" pitchFamily="34" charset="-128"/>
            </a:endParaRPr>
          </a:p>
          <a:p>
            <a:pPr eaLnBrk="1" hangingPunct="1"/>
            <a:r>
              <a:rPr lang="de-DE" altLang="de-DE" dirty="0" smtClean="0">
                <a:solidFill>
                  <a:srgbClr val="064882"/>
                </a:solidFill>
                <a:ea typeface="MS PGothic" panose="020B0600070205080204" pitchFamily="34" charset="-128"/>
              </a:rPr>
              <a:t> 	Der Umstieg auf das neue System erfolgte zum 1. Januar 2017. </a:t>
            </a:r>
            <a:br>
              <a:rPr lang="de-DE" altLang="de-DE" dirty="0" smtClean="0">
                <a:solidFill>
                  <a:srgbClr val="064882"/>
                </a:solidFill>
                <a:ea typeface="MS PGothic" panose="020B0600070205080204" pitchFamily="34" charset="-128"/>
              </a:rPr>
            </a:br>
            <a:r>
              <a:rPr lang="de-DE" altLang="de-DE" dirty="0" smtClean="0">
                <a:solidFill>
                  <a:srgbClr val="064882"/>
                </a:solidFill>
                <a:ea typeface="MS PGothic" panose="020B0600070205080204" pitchFamily="34" charset="-128"/>
              </a:rPr>
              <a:t> 	Bis 31. Dezember 2016 änderte sich an der Begutachtung und </a:t>
            </a:r>
            <a:br>
              <a:rPr lang="de-DE" altLang="de-DE" dirty="0" smtClean="0">
                <a:solidFill>
                  <a:srgbClr val="064882"/>
                </a:solidFill>
                <a:ea typeface="MS PGothic" panose="020B0600070205080204" pitchFamily="34" charset="-128"/>
              </a:rPr>
            </a:br>
            <a:r>
              <a:rPr lang="de-DE" altLang="de-DE" dirty="0" smtClean="0">
                <a:solidFill>
                  <a:srgbClr val="064882"/>
                </a:solidFill>
                <a:ea typeface="MS PGothic" panose="020B0600070205080204" pitchFamily="34" charset="-128"/>
              </a:rPr>
              <a:t>	den Pflegestufen nichts.</a:t>
            </a:r>
          </a:p>
          <a:p>
            <a:pPr eaLnBrk="1" hangingPunct="1"/>
            <a:endParaRPr lang="de-DE" altLang="de-DE" dirty="0" smtClean="0">
              <a:solidFill>
                <a:srgbClr val="064882"/>
              </a:solidFill>
              <a:ea typeface="MS PGothic" panose="020B0600070205080204" pitchFamily="34" charset="-128"/>
            </a:endParaRPr>
          </a:p>
          <a:p>
            <a:pPr eaLnBrk="1" hangingPunct="1"/>
            <a:r>
              <a:rPr lang="de-DE" altLang="de-DE" dirty="0" smtClean="0">
                <a:solidFill>
                  <a:srgbClr val="064882"/>
                </a:solidFill>
                <a:ea typeface="MS PGothic" panose="020B0600070205080204" pitchFamily="34" charset="-128"/>
              </a:rPr>
              <a:t> 	Zur Finanzierung wurde der Beitragssatz in der Pflegeversicherung 	um weitere 0,2 Beitragssatzpunkte angehoben. </a:t>
            </a:r>
          </a:p>
          <a:p>
            <a:pPr indent="-342900" eaLnBrk="1" hangingPunct="1"/>
            <a:endParaRPr lang="de-DE" altLang="de-DE" sz="2400" dirty="0" smtClean="0">
              <a:ea typeface="MS PGothic" panose="020B0600070205080204" pitchFamily="34" charset="-128"/>
            </a:endParaRPr>
          </a:p>
          <a:p>
            <a:pPr indent="-342900" eaLnBrk="1" hangingPunct="1">
              <a:buFont typeface="Lucida Grande"/>
              <a:buNone/>
            </a:pPr>
            <a:endParaRPr lang="de-DE" altLang="de-DE" sz="2400" dirty="0" smtClean="0">
              <a:ea typeface="MS PGothic" panose="020B0600070205080204" pitchFamily="34" charset="-128"/>
            </a:endParaRPr>
          </a:p>
          <a:p>
            <a:pPr indent="-342900" eaLnBrk="1" hangingPunct="1">
              <a:buFont typeface="Lucida Grande"/>
              <a:buNone/>
            </a:pPr>
            <a:endParaRPr lang="de-DE" altLang="de-DE" sz="2400" dirty="0" smtClean="0">
              <a:ea typeface="MS PGothic" panose="020B0600070205080204" pitchFamily="34" charset="-128"/>
            </a:endParaRPr>
          </a:p>
          <a:p>
            <a:pPr indent="-342900" eaLnBrk="1" hangingPunct="1">
              <a:buFont typeface="Wingdings" panose="05000000000000000000" pitchFamily="2" charset="2"/>
              <a:buChar char="v"/>
            </a:pPr>
            <a:endParaRPr lang="de-DE" altLang="de-DE" sz="1200" b="1" dirty="0" smtClean="0">
              <a:ea typeface="MS PGothic" panose="020B0600070205080204" pitchFamily="34" charset="-128"/>
            </a:endParaRPr>
          </a:p>
          <a:p>
            <a:pPr indent="-342900" eaLnBrk="1" hangingPunct="1">
              <a:buFont typeface="Wingdings" panose="05000000000000000000" pitchFamily="2" charset="2"/>
              <a:buChar char="v"/>
            </a:pPr>
            <a:endParaRPr lang="de-DE" altLang="de-DE" sz="1800" dirty="0" smtClean="0">
              <a:ea typeface="MS PGothic" panose="020B0600070205080204" pitchFamily="34" charset="-128"/>
            </a:endParaRPr>
          </a:p>
          <a:p>
            <a:pPr indent="-342900" eaLnBrk="1" hangingPunct="1">
              <a:buFont typeface="Wingdings" panose="05000000000000000000" pitchFamily="2" charset="2"/>
              <a:buChar char="v"/>
            </a:pPr>
            <a:endParaRPr lang="de-DE" altLang="de-DE" sz="2400" dirty="0" smtClean="0">
              <a:ea typeface="MS PGothic" panose="020B0600070205080204" pitchFamily="34" charset="-128"/>
            </a:endParaRPr>
          </a:p>
        </p:txBody>
      </p:sp>
      <p:sp>
        <p:nvSpPr>
          <p:cNvPr id="4" name="Datumsplatzhalter 3"/>
          <p:cNvSpPr>
            <a:spLocks noGrp="1"/>
          </p:cNvSpPr>
          <p:nvPr>
            <p:ph type="dt" sz="half" idx="11"/>
          </p:nvPr>
        </p:nvSpPr>
        <p:spPr/>
        <p:txBody>
          <a:bodyPr/>
          <a:lstStyle/>
          <a:p>
            <a:pPr>
              <a:defRPr/>
            </a:pPr>
            <a:fld id="{70C77773-B9C1-458D-8344-16C71FFD5D80}"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2</a:t>
            </a:fld>
            <a:endParaRPr lang="de-DE" altLang="de-DE"/>
          </a:p>
        </p:txBody>
      </p:sp>
    </p:spTree>
    <p:extLst>
      <p:ext uri="{BB962C8B-B14F-4D97-AF65-F5344CB8AC3E}">
        <p14:creationId xmlns:p14="http://schemas.microsoft.com/office/powerpoint/2010/main" val="25355141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2"/>
          <p:cNvSpPr>
            <a:spLocks noGrp="1"/>
          </p:cNvSpPr>
          <p:nvPr>
            <p:ph type="title"/>
          </p:nvPr>
        </p:nvSpPr>
        <p:spPr>
          <a:xfrm>
            <a:off x="266700" y="495166"/>
            <a:ext cx="8877300" cy="668338"/>
          </a:xfrm>
        </p:spPr>
        <p:txBody>
          <a:bodyPr/>
          <a:lstStyle/>
          <a:p>
            <a:pPr eaLnBrk="1" hangingPunct="1"/>
            <a:r>
              <a:rPr lang="de-DE" altLang="de-DE" dirty="0" smtClean="0"/>
              <a:t>Definition der Pflegebedürftigkeit</a:t>
            </a:r>
            <a:r>
              <a:rPr lang="de-DE" altLang="de-DE" sz="2400" dirty="0" smtClean="0"/>
              <a:t/>
            </a:r>
            <a:br>
              <a:rPr lang="de-DE" altLang="de-DE" sz="2400" dirty="0" smtClean="0"/>
            </a:br>
            <a:endParaRPr lang="de-DE" altLang="de-DE" sz="2800" dirty="0" smtClean="0"/>
          </a:p>
        </p:txBody>
      </p:sp>
      <p:sp>
        <p:nvSpPr>
          <p:cNvPr id="2" name="Inhaltsplatzhalter 3"/>
          <p:cNvSpPr>
            <a:spLocks noGrp="1"/>
          </p:cNvSpPr>
          <p:nvPr>
            <p:ph idx="1"/>
          </p:nvPr>
        </p:nvSpPr>
        <p:spPr>
          <a:xfrm>
            <a:off x="360363" y="1412875"/>
            <a:ext cx="7931021" cy="5132388"/>
          </a:xfrm>
        </p:spPr>
        <p:txBody>
          <a:bodyPr/>
          <a:lstStyle/>
          <a:p>
            <a:pPr indent="-342900" eaLnBrk="1" hangingPunct="1">
              <a:buFont typeface="Lucida Grande" charset="0"/>
              <a:buChar char="➞"/>
              <a:defRPr/>
            </a:pPr>
            <a:r>
              <a:rPr lang="de-DE" altLang="de-DE" dirty="0" smtClean="0">
                <a:solidFill>
                  <a:srgbClr val="064882"/>
                </a:solidFill>
              </a:rPr>
              <a:t>Pflegebedürftig sind Personen, die gesundheitlich bedingte Beeinträchtigungen der Selbstständigkeit oder der Fähigkeiten aufweisen und deshalb </a:t>
            </a:r>
            <a:r>
              <a:rPr lang="de-DE" dirty="0">
                <a:solidFill>
                  <a:srgbClr val="064882"/>
                </a:solidFill>
              </a:rPr>
              <a:t>in erheblichem oder höherem </a:t>
            </a:r>
            <a:r>
              <a:rPr lang="de-DE" dirty="0" smtClean="0">
                <a:solidFill>
                  <a:srgbClr val="064882"/>
                </a:solidFill>
              </a:rPr>
              <a:t>Maße </a:t>
            </a:r>
            <a:r>
              <a:rPr lang="de-DE" dirty="0">
                <a:solidFill>
                  <a:srgbClr val="064882"/>
                </a:solidFill>
              </a:rPr>
              <a:t>Hilfe </a:t>
            </a:r>
            <a:r>
              <a:rPr lang="de-DE" altLang="de-DE" dirty="0" smtClean="0">
                <a:solidFill>
                  <a:srgbClr val="064882"/>
                </a:solidFill>
              </a:rPr>
              <a:t>benötigen. </a:t>
            </a:r>
          </a:p>
          <a:p>
            <a:pPr indent="-342900" eaLnBrk="1" hangingPunct="1">
              <a:buFont typeface="Lucida Grande" charset="0"/>
              <a:buChar char="➞"/>
              <a:defRPr/>
            </a:pPr>
            <a:endParaRPr lang="de-DE" altLang="de-DE" dirty="0" smtClean="0">
              <a:solidFill>
                <a:srgbClr val="064882"/>
              </a:solidFill>
            </a:endParaRPr>
          </a:p>
          <a:p>
            <a:pPr indent="-342900" eaLnBrk="1" hangingPunct="1">
              <a:buFont typeface="Lucida Grande" charset="0"/>
              <a:buChar char="➞"/>
              <a:defRPr/>
            </a:pPr>
            <a:r>
              <a:rPr lang="de-DE" altLang="de-DE" dirty="0" smtClean="0">
                <a:solidFill>
                  <a:srgbClr val="064882"/>
                </a:solidFill>
              </a:rPr>
              <a:t>Sie können die körperlichen, kognitiven oder psychischen Belastungen oder gesundheitlich bedingten Belastungen nicht selbstständig kompensieren oder bewältigen.</a:t>
            </a:r>
          </a:p>
          <a:p>
            <a:pPr marL="0" indent="0" eaLnBrk="1" hangingPunct="1">
              <a:buFont typeface="Lucida Grande" charset="0"/>
              <a:buNone/>
              <a:defRPr/>
            </a:pPr>
            <a:endParaRPr lang="de-DE" altLang="de-DE" dirty="0" smtClean="0">
              <a:solidFill>
                <a:srgbClr val="064882"/>
              </a:solidFill>
            </a:endParaRPr>
          </a:p>
          <a:p>
            <a:pPr indent="-342900" eaLnBrk="1" hangingPunct="1">
              <a:buFont typeface="Lucida Grande" charset="0"/>
              <a:buChar char="➞"/>
              <a:defRPr/>
            </a:pPr>
            <a:r>
              <a:rPr lang="de-DE" altLang="de-DE" dirty="0" smtClean="0">
                <a:solidFill>
                  <a:srgbClr val="064882"/>
                </a:solidFill>
              </a:rPr>
              <a:t>Die Pflegebedürftigkeit muss auf Dauer, voraussichtlich für mindestens 6 Monate, bestehen.</a:t>
            </a:r>
          </a:p>
          <a:p>
            <a:pPr indent="-342900" eaLnBrk="1" hangingPunct="1">
              <a:buFont typeface="Lucida Grande" charset="0"/>
              <a:buNone/>
              <a:defRPr/>
            </a:pPr>
            <a:endParaRPr lang="de-DE" altLang="de-DE" sz="2400" dirty="0" smtClean="0"/>
          </a:p>
          <a:p>
            <a:pPr indent="-342900" eaLnBrk="1" hangingPunct="1">
              <a:buFont typeface="Lucida Grande" charset="0"/>
              <a:buNone/>
              <a:defRPr/>
            </a:pPr>
            <a:endParaRPr lang="de-DE" altLang="de-DE" sz="2400" dirty="0" smtClean="0"/>
          </a:p>
          <a:p>
            <a:pPr indent="-342900" eaLnBrk="1" hangingPunct="1">
              <a:buFont typeface="Lucida Grande" charset="0"/>
              <a:buNone/>
              <a:defRPr/>
            </a:pPr>
            <a:endParaRPr lang="de-DE" altLang="de-DE" sz="2400" dirty="0" smtClean="0"/>
          </a:p>
          <a:p>
            <a:pPr indent="-342900" eaLnBrk="1" hangingPunct="1">
              <a:buFont typeface="Lucida Grande" charset="0"/>
              <a:buNone/>
              <a:defRPr/>
            </a:pPr>
            <a:endParaRPr lang="de-DE" altLang="de-DE" sz="1200" b="1" dirty="0" smtClean="0"/>
          </a:p>
          <a:p>
            <a:pPr indent="-342900" eaLnBrk="1" hangingPunct="1">
              <a:buFont typeface="Wingdings" panose="05000000000000000000" pitchFamily="2" charset="2"/>
              <a:buChar char="v"/>
              <a:defRPr/>
            </a:pPr>
            <a:endParaRPr lang="de-DE" altLang="de-DE" sz="1800" dirty="0" smtClean="0"/>
          </a:p>
          <a:p>
            <a:pPr indent="-342900" eaLnBrk="1" hangingPunct="1">
              <a:buFont typeface="Wingdings" panose="05000000000000000000" pitchFamily="2" charset="2"/>
              <a:buChar char="v"/>
              <a:defRPr/>
            </a:pPr>
            <a:endParaRPr lang="de-DE" altLang="de-DE" sz="2400" dirty="0" smtClean="0"/>
          </a:p>
        </p:txBody>
      </p:sp>
      <p:sp>
        <p:nvSpPr>
          <p:cNvPr id="4" name="Datumsplatzhalter 3"/>
          <p:cNvSpPr>
            <a:spLocks noGrp="1"/>
          </p:cNvSpPr>
          <p:nvPr>
            <p:ph type="dt" sz="half" idx="11"/>
          </p:nvPr>
        </p:nvSpPr>
        <p:spPr/>
        <p:txBody>
          <a:bodyPr/>
          <a:lstStyle/>
          <a:p>
            <a:pPr>
              <a:defRPr/>
            </a:pPr>
            <a:fld id="{3132E08C-9FF2-4DCE-8136-D92AB8E278B9}"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3</a:t>
            </a:fld>
            <a:endParaRPr lang="de-DE" altLang="de-DE"/>
          </a:p>
        </p:txBody>
      </p:sp>
    </p:spTree>
    <p:extLst>
      <p:ext uri="{BB962C8B-B14F-4D97-AF65-F5344CB8AC3E}">
        <p14:creationId xmlns:p14="http://schemas.microsoft.com/office/powerpoint/2010/main" val="16330544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el 1"/>
          <p:cNvSpPr>
            <a:spLocks noGrp="1"/>
          </p:cNvSpPr>
          <p:nvPr>
            <p:ph type="title"/>
          </p:nvPr>
        </p:nvSpPr>
        <p:spPr>
          <a:xfrm>
            <a:off x="287211" y="483362"/>
            <a:ext cx="8234997" cy="549275"/>
          </a:xfrm>
        </p:spPr>
        <p:txBody>
          <a:bodyPr/>
          <a:lstStyle/>
          <a:p>
            <a:r>
              <a:rPr lang="de-DE" dirty="0" smtClean="0">
                <a:latin typeface="Calibri" charset="0"/>
                <a:ea typeface="MS PGothic" charset="0"/>
              </a:rPr>
              <a:t>Das Instrument ist Teil im Begutachtungsverfahren</a:t>
            </a:r>
            <a:endParaRPr lang="de-DE" dirty="0">
              <a:latin typeface="Calibri" charset="0"/>
              <a:ea typeface="MS PGothic" charset="0"/>
            </a:endParaRPr>
          </a:p>
        </p:txBody>
      </p:sp>
      <p:graphicFrame>
        <p:nvGraphicFramePr>
          <p:cNvPr id="7" name="Inhaltsplatzhalter 6"/>
          <p:cNvGraphicFramePr>
            <a:graphicFrameLocks noGrp="1"/>
          </p:cNvGraphicFramePr>
          <p:nvPr>
            <p:ph idx="1"/>
            <p:extLst/>
          </p:nvPr>
        </p:nvGraphicFramePr>
        <p:xfrm>
          <a:off x="1561487" y="1180573"/>
          <a:ext cx="6050607" cy="4882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umsplatzhalter 4"/>
          <p:cNvSpPr>
            <a:spLocks noGrp="1"/>
          </p:cNvSpPr>
          <p:nvPr>
            <p:ph type="dt" sz="half" idx="10"/>
          </p:nvPr>
        </p:nvSpPr>
        <p:spPr>
          <a:xfrm>
            <a:off x="360363" y="6311900"/>
            <a:ext cx="1368425" cy="546100"/>
          </a:xfrm>
        </p:spPr>
        <p:txBody>
          <a:bodyPr/>
          <a:lstStyle/>
          <a:p>
            <a:r>
              <a:rPr lang="de-DE" smtClean="0"/>
              <a:t>16.09.2019</a:t>
            </a:r>
            <a:endParaRPr lang="de-DE" dirty="0"/>
          </a:p>
        </p:txBody>
      </p:sp>
      <p:sp>
        <p:nvSpPr>
          <p:cNvPr id="6" name="Fußzeilenplatzhalter 5"/>
          <p:cNvSpPr>
            <a:spLocks noGrp="1"/>
          </p:cNvSpPr>
          <p:nvPr>
            <p:ph type="ftr" sz="quarter" idx="11"/>
          </p:nvPr>
        </p:nvSpPr>
        <p:spPr>
          <a:xfrm>
            <a:off x="2260600" y="6311900"/>
            <a:ext cx="4700588" cy="546100"/>
          </a:xfrm>
        </p:spPr>
        <p:txBody>
          <a:bodyPr/>
          <a:lstStyle/>
          <a:p>
            <a:pPr algn="l"/>
            <a:r>
              <a:rPr lang="de-DE" smtClean="0"/>
              <a:t>Einführung in das Begutachtungsverfahren </a:t>
            </a:r>
            <a:endParaRPr lang="de-DE" dirty="0"/>
          </a:p>
        </p:txBody>
      </p:sp>
    </p:spTree>
    <p:extLst>
      <p:ext uri="{BB962C8B-B14F-4D97-AF65-F5344CB8AC3E}">
        <p14:creationId xmlns:p14="http://schemas.microsoft.com/office/powerpoint/2010/main" val="586028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2"/>
          <p:cNvSpPr>
            <a:spLocks noGrp="1"/>
          </p:cNvSpPr>
          <p:nvPr>
            <p:ph type="title"/>
          </p:nvPr>
        </p:nvSpPr>
        <p:spPr>
          <a:xfrm>
            <a:off x="360363" y="496616"/>
            <a:ext cx="8985250" cy="668337"/>
          </a:xfrm>
        </p:spPr>
        <p:txBody>
          <a:bodyPr/>
          <a:lstStyle/>
          <a:p>
            <a:pPr eaLnBrk="1" hangingPunct="1"/>
            <a:r>
              <a:rPr lang="de-DE" altLang="de-DE" dirty="0" smtClean="0"/>
              <a:t>Maßstab für Pflegebedürftigkeit ist…</a:t>
            </a:r>
          </a:p>
        </p:txBody>
      </p:sp>
      <p:sp>
        <p:nvSpPr>
          <p:cNvPr id="2" name="Inhaltsplatzhalter 3"/>
          <p:cNvSpPr>
            <a:spLocks noGrp="1"/>
          </p:cNvSpPr>
          <p:nvPr>
            <p:ph idx="1"/>
          </p:nvPr>
        </p:nvSpPr>
        <p:spPr>
          <a:xfrm>
            <a:off x="360364" y="1391279"/>
            <a:ext cx="7770382" cy="4683125"/>
          </a:xfrm>
        </p:spPr>
        <p:txBody>
          <a:bodyPr/>
          <a:lstStyle/>
          <a:p>
            <a:pPr indent="-342900" eaLnBrk="1" hangingPunct="1">
              <a:buFont typeface="Lucida Grande" charset="0"/>
              <a:buChar char="➞"/>
              <a:defRPr/>
            </a:pPr>
            <a:r>
              <a:rPr lang="de-DE" altLang="de-DE" dirty="0" smtClean="0">
                <a:solidFill>
                  <a:srgbClr val="064882"/>
                </a:solidFill>
              </a:rPr>
              <a:t>der </a:t>
            </a:r>
            <a:r>
              <a:rPr lang="de-DE" altLang="de-DE" dirty="0">
                <a:solidFill>
                  <a:srgbClr val="064882"/>
                </a:solidFill>
              </a:rPr>
              <a:t>Grad der Selbstständigkeit bei der Durchführung </a:t>
            </a:r>
            <a:r>
              <a:rPr lang="de-DE" altLang="de-DE" dirty="0" smtClean="0">
                <a:solidFill>
                  <a:srgbClr val="064882"/>
                </a:solidFill>
              </a:rPr>
              <a:t>von </a:t>
            </a:r>
            <a:br>
              <a:rPr lang="de-DE" altLang="de-DE" dirty="0" smtClean="0">
                <a:solidFill>
                  <a:srgbClr val="064882"/>
                </a:solidFill>
              </a:rPr>
            </a:br>
            <a:r>
              <a:rPr lang="de-DE" altLang="de-DE" dirty="0" smtClean="0">
                <a:solidFill>
                  <a:srgbClr val="064882"/>
                </a:solidFill>
              </a:rPr>
              <a:t>Aktivitäten </a:t>
            </a:r>
            <a:r>
              <a:rPr lang="de-DE" altLang="de-DE" dirty="0">
                <a:solidFill>
                  <a:srgbClr val="064882"/>
                </a:solidFill>
              </a:rPr>
              <a:t>oder der Gestaltung von Lebensbereichen</a:t>
            </a:r>
            <a:r>
              <a:rPr lang="de-DE" altLang="de-DE" dirty="0" smtClean="0">
                <a:solidFill>
                  <a:srgbClr val="064882"/>
                </a:solidFill>
              </a:rPr>
              <a:t>,</a:t>
            </a:r>
          </a:p>
          <a:p>
            <a:pPr indent="-342900" eaLnBrk="1" hangingPunct="1">
              <a:buFont typeface="Lucida Grande" charset="0"/>
              <a:buChar char="➞"/>
              <a:defRPr/>
            </a:pPr>
            <a:endParaRPr lang="de-DE" altLang="de-DE" dirty="0">
              <a:solidFill>
                <a:srgbClr val="064882"/>
              </a:solidFill>
            </a:endParaRPr>
          </a:p>
          <a:p>
            <a:pPr indent="-342900" eaLnBrk="1" hangingPunct="1">
              <a:buFont typeface="Lucida Grande" charset="0"/>
              <a:buChar char="➞"/>
              <a:defRPr/>
            </a:pPr>
            <a:r>
              <a:rPr lang="de-DE" altLang="de-DE" dirty="0" smtClean="0">
                <a:solidFill>
                  <a:srgbClr val="064882"/>
                </a:solidFill>
              </a:rPr>
              <a:t>die </a:t>
            </a:r>
            <a:r>
              <a:rPr lang="de-DE" altLang="de-DE" dirty="0">
                <a:solidFill>
                  <a:srgbClr val="064882"/>
                </a:solidFill>
              </a:rPr>
              <a:t>Abhängigkeit von personeller Hilfe und zwar nicht </a:t>
            </a:r>
            <a:r>
              <a:rPr lang="de-DE" altLang="de-DE" dirty="0" smtClean="0">
                <a:solidFill>
                  <a:srgbClr val="064882"/>
                </a:solidFill>
              </a:rPr>
              <a:t>nur bei einigen </a:t>
            </a:r>
            <a:r>
              <a:rPr lang="de-DE" altLang="de-DE" dirty="0">
                <a:solidFill>
                  <a:srgbClr val="064882"/>
                </a:solidFill>
              </a:rPr>
              <a:t>Verrichtungen </a:t>
            </a:r>
            <a:r>
              <a:rPr lang="de-DE" altLang="de-DE" dirty="0" smtClean="0">
                <a:solidFill>
                  <a:srgbClr val="064882"/>
                </a:solidFill>
              </a:rPr>
              <a:t>der bisherigen Grundpflege, </a:t>
            </a:r>
          </a:p>
          <a:p>
            <a:pPr indent="-342900" eaLnBrk="1" hangingPunct="1">
              <a:buFont typeface="Lucida Grande" charset="0"/>
              <a:buChar char="➞"/>
              <a:defRPr/>
            </a:pPr>
            <a:endParaRPr lang="de-DE" altLang="de-DE" dirty="0" smtClean="0">
              <a:solidFill>
                <a:srgbClr val="064882"/>
              </a:solidFill>
            </a:endParaRPr>
          </a:p>
          <a:p>
            <a:pPr indent="-342900" eaLnBrk="1" hangingPunct="1">
              <a:buFont typeface="Lucida Grande" charset="0"/>
              <a:buChar char="➞"/>
              <a:defRPr/>
            </a:pPr>
            <a:r>
              <a:rPr lang="de-DE" altLang="de-DE" dirty="0" smtClean="0">
                <a:solidFill>
                  <a:srgbClr val="064882"/>
                </a:solidFill>
              </a:rPr>
              <a:t>sondern </a:t>
            </a:r>
            <a:r>
              <a:rPr lang="de-DE" altLang="de-DE" dirty="0">
                <a:solidFill>
                  <a:srgbClr val="064882"/>
                </a:solidFill>
              </a:rPr>
              <a:t>in allen relevanten Bereichen der elementaren </a:t>
            </a:r>
            <a:r>
              <a:rPr lang="de-DE" altLang="de-DE" dirty="0" smtClean="0">
                <a:solidFill>
                  <a:srgbClr val="064882"/>
                </a:solidFill>
              </a:rPr>
              <a:t>Lebensführung.</a:t>
            </a:r>
          </a:p>
          <a:p>
            <a:pPr indent="-342900" eaLnBrk="1" hangingPunct="1">
              <a:buFont typeface="Lucida Grande" charset="0"/>
              <a:buChar char="➞"/>
              <a:defRPr/>
            </a:pPr>
            <a:endParaRPr lang="de-DE" altLang="de-DE" dirty="0">
              <a:solidFill>
                <a:srgbClr val="064882"/>
              </a:solidFill>
            </a:endParaRPr>
          </a:p>
          <a:p>
            <a:pPr indent="-342900" eaLnBrk="1" hangingPunct="1">
              <a:buFont typeface="Lucida Grande" charset="0"/>
              <a:buChar char="➞"/>
              <a:defRPr/>
            </a:pPr>
            <a:r>
              <a:rPr lang="de-DE" altLang="de-DE" dirty="0" smtClean="0">
                <a:solidFill>
                  <a:srgbClr val="064882"/>
                </a:solidFill>
              </a:rPr>
              <a:t>Neuer </a:t>
            </a:r>
            <a:r>
              <a:rPr lang="de-DE" altLang="de-DE" dirty="0">
                <a:solidFill>
                  <a:srgbClr val="064882"/>
                </a:solidFill>
              </a:rPr>
              <a:t>Maßstab ist der Grad der Selbstständigkeit und </a:t>
            </a:r>
            <a:r>
              <a:rPr lang="de-DE" altLang="de-DE" dirty="0" smtClean="0">
                <a:solidFill>
                  <a:srgbClr val="064882"/>
                </a:solidFill>
              </a:rPr>
              <a:t>nicht mehr </a:t>
            </a:r>
            <a:r>
              <a:rPr lang="de-DE" altLang="de-DE" dirty="0">
                <a:solidFill>
                  <a:srgbClr val="064882"/>
                </a:solidFill>
              </a:rPr>
              <a:t>der Zeitaufwand des Hilfebedarfs</a:t>
            </a:r>
            <a:r>
              <a:rPr lang="de-DE" altLang="de-DE" dirty="0" smtClean="0">
                <a:solidFill>
                  <a:srgbClr val="064882"/>
                </a:solidFill>
              </a:rPr>
              <a:t>.</a:t>
            </a:r>
          </a:p>
          <a:p>
            <a:pPr indent="-342900" eaLnBrk="1" hangingPunct="1">
              <a:buFont typeface="Lucida Grande" charset="0"/>
              <a:buChar char="➞"/>
              <a:defRPr/>
            </a:pPr>
            <a:endParaRPr lang="de-DE" altLang="de-DE" dirty="0" smtClean="0">
              <a:solidFill>
                <a:srgbClr val="064882"/>
              </a:solidFill>
            </a:endParaRPr>
          </a:p>
          <a:p>
            <a:pPr indent="-342900" eaLnBrk="1" hangingPunct="1">
              <a:buFont typeface="Lucida Grande" charset="0"/>
              <a:buChar char="➞"/>
              <a:defRPr/>
            </a:pPr>
            <a:r>
              <a:rPr lang="de-DE" altLang="de-DE" dirty="0" smtClean="0">
                <a:solidFill>
                  <a:srgbClr val="064882"/>
                </a:solidFill>
              </a:rPr>
              <a:t>Der </a:t>
            </a:r>
            <a:r>
              <a:rPr lang="de-DE" altLang="de-DE" dirty="0">
                <a:solidFill>
                  <a:srgbClr val="064882"/>
                </a:solidFill>
              </a:rPr>
              <a:t>ressourcenorientierte Ansatz ermöglicht zudem eine </a:t>
            </a:r>
            <a:r>
              <a:rPr lang="de-DE" altLang="de-DE" dirty="0" smtClean="0">
                <a:solidFill>
                  <a:srgbClr val="064882"/>
                </a:solidFill>
              </a:rPr>
              <a:t>systematische </a:t>
            </a:r>
            <a:r>
              <a:rPr lang="de-DE" altLang="de-DE" dirty="0">
                <a:solidFill>
                  <a:srgbClr val="064882"/>
                </a:solidFill>
              </a:rPr>
              <a:t>Erfassung </a:t>
            </a:r>
            <a:r>
              <a:rPr lang="de-DE" altLang="de-DE" dirty="0" smtClean="0">
                <a:solidFill>
                  <a:srgbClr val="064882"/>
                </a:solidFill>
              </a:rPr>
              <a:t>des </a:t>
            </a:r>
            <a:r>
              <a:rPr lang="de-DE" altLang="de-DE" dirty="0">
                <a:solidFill>
                  <a:srgbClr val="064882"/>
                </a:solidFill>
              </a:rPr>
              <a:t>Präventions- </a:t>
            </a:r>
            <a:r>
              <a:rPr lang="de-DE" altLang="de-DE" dirty="0" smtClean="0">
                <a:solidFill>
                  <a:srgbClr val="064882"/>
                </a:solidFill>
              </a:rPr>
              <a:t>und Rehabilitationsbedarfs. </a:t>
            </a:r>
            <a:endParaRPr lang="de-DE" altLang="de-DE" dirty="0">
              <a:solidFill>
                <a:srgbClr val="064882"/>
              </a:solidFill>
            </a:endParaRPr>
          </a:p>
          <a:p>
            <a:pPr marL="0" indent="0" eaLnBrk="1" hangingPunct="1">
              <a:buFont typeface="Lucida Grande" charset="0"/>
              <a:buNone/>
              <a:defRPr/>
            </a:pPr>
            <a:endParaRPr lang="de-DE" altLang="de-DE" sz="2400" dirty="0" smtClean="0"/>
          </a:p>
          <a:p>
            <a:pPr marL="0" indent="0" eaLnBrk="1" hangingPunct="1">
              <a:buFont typeface="Lucida Grande" charset="0"/>
              <a:buNone/>
              <a:defRPr/>
            </a:pPr>
            <a:endParaRPr lang="de-DE" altLang="de-DE" sz="2400" dirty="0" smtClean="0"/>
          </a:p>
          <a:p>
            <a:pPr marL="0" indent="0" eaLnBrk="1" hangingPunct="1">
              <a:buFont typeface="Wingdings" panose="05000000000000000000" pitchFamily="2" charset="2"/>
              <a:buChar char="v"/>
              <a:defRPr/>
            </a:pPr>
            <a:endParaRPr lang="de-DE" altLang="de-DE" sz="1800" dirty="0" smtClean="0"/>
          </a:p>
          <a:p>
            <a:pPr marL="0" indent="0" eaLnBrk="1" hangingPunct="1">
              <a:buFont typeface="Wingdings" panose="05000000000000000000" pitchFamily="2" charset="2"/>
              <a:buChar char="v"/>
              <a:defRPr/>
            </a:pPr>
            <a:endParaRPr lang="de-DE" altLang="de-DE" sz="2400" dirty="0" smtClean="0"/>
          </a:p>
        </p:txBody>
      </p:sp>
      <p:sp>
        <p:nvSpPr>
          <p:cNvPr id="4" name="Datumsplatzhalter 3"/>
          <p:cNvSpPr>
            <a:spLocks noGrp="1"/>
          </p:cNvSpPr>
          <p:nvPr>
            <p:ph type="dt" sz="half" idx="11"/>
          </p:nvPr>
        </p:nvSpPr>
        <p:spPr/>
        <p:txBody>
          <a:bodyPr/>
          <a:lstStyle/>
          <a:p>
            <a:pPr>
              <a:defRPr/>
            </a:pPr>
            <a:fld id="{8880FED3-1F9C-4C20-BE87-9F5A8C5F191D}"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5</a:t>
            </a:fld>
            <a:endParaRPr lang="de-DE" altLang="de-DE"/>
          </a:p>
        </p:txBody>
      </p:sp>
    </p:spTree>
    <p:extLst>
      <p:ext uri="{BB962C8B-B14F-4D97-AF65-F5344CB8AC3E}">
        <p14:creationId xmlns:p14="http://schemas.microsoft.com/office/powerpoint/2010/main" val="2030220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2"/>
          <p:cNvSpPr>
            <a:spLocks noGrp="1"/>
          </p:cNvSpPr>
          <p:nvPr>
            <p:ph type="title"/>
          </p:nvPr>
        </p:nvSpPr>
        <p:spPr>
          <a:xfrm>
            <a:off x="402431" y="588555"/>
            <a:ext cx="8416925" cy="766762"/>
          </a:xfrm>
        </p:spPr>
        <p:txBody>
          <a:bodyPr/>
          <a:lstStyle/>
          <a:p>
            <a:r>
              <a:rPr lang="de-DE" altLang="de-DE" sz="3200" dirty="0" smtClean="0"/>
              <a:t>Dabei ist es unerheblich, …. </a:t>
            </a:r>
            <a:endParaRPr lang="de-DE" altLang="de-DE" dirty="0" smtClean="0"/>
          </a:p>
        </p:txBody>
      </p:sp>
      <p:sp>
        <p:nvSpPr>
          <p:cNvPr id="97282" name="Inhaltsplatzhalter 3"/>
          <p:cNvSpPr>
            <a:spLocks noGrp="1"/>
          </p:cNvSpPr>
          <p:nvPr>
            <p:ph idx="1"/>
          </p:nvPr>
        </p:nvSpPr>
        <p:spPr>
          <a:xfrm>
            <a:off x="290513" y="1636713"/>
            <a:ext cx="8504237" cy="4483100"/>
          </a:xfrm>
        </p:spPr>
        <p:txBody>
          <a:bodyPr/>
          <a:lstStyle/>
          <a:p>
            <a:pPr indent="-342900" eaLnBrk="1" hangingPunct="1">
              <a:defRPr/>
            </a:pPr>
            <a:endParaRPr lang="de-DE" sz="2400" dirty="0">
              <a:ea typeface="MS PGothic" charset="0"/>
            </a:endParaRPr>
          </a:p>
          <a:p>
            <a:pPr marL="0" indent="0" eaLnBrk="1" hangingPunct="1">
              <a:buFont typeface="Lucida Grande"/>
              <a:buNone/>
              <a:defRPr/>
            </a:pPr>
            <a:r>
              <a:rPr lang="de-DE" sz="2400" dirty="0">
                <a:ea typeface="MS PGothic" charset="0"/>
              </a:rPr>
              <a:t> </a:t>
            </a:r>
          </a:p>
        </p:txBody>
      </p:sp>
      <p:sp>
        <p:nvSpPr>
          <p:cNvPr id="3" name="Rechteck 2"/>
          <p:cNvSpPr/>
          <p:nvPr/>
        </p:nvSpPr>
        <p:spPr>
          <a:xfrm>
            <a:off x="0" y="1242946"/>
            <a:ext cx="8479857" cy="5532284"/>
          </a:xfrm>
          <a:prstGeom prst="rect">
            <a:avLst/>
          </a:prstGeom>
        </p:spPr>
        <p:txBody>
          <a:bodyPr wrap="square">
            <a:spAutoFit/>
          </a:bodyPr>
          <a:lstStyle/>
          <a:p>
            <a:pPr marL="687387" lvl="1" indent="-342900" eaLnBrk="1" hangingPunct="1">
              <a:lnSpc>
                <a:spcPct val="200000"/>
              </a:lnSpc>
              <a:buClr>
                <a:srgbClr val="009EE3"/>
              </a:buClr>
              <a:buSzPct val="100000"/>
              <a:buFont typeface="Arial" panose="020B0604020202020204" pitchFamily="34" charset="0"/>
              <a:buChar char="•"/>
              <a:tabLst>
                <a:tab pos="719138" algn="l"/>
              </a:tabLst>
              <a:defRPr/>
            </a:pPr>
            <a:r>
              <a:rPr lang="de-DE" altLang="de-DE" sz="2200" kern="0" dirty="0">
                <a:solidFill>
                  <a:srgbClr val="064882"/>
                </a:solidFill>
                <a:latin typeface="Calibri"/>
              </a:rPr>
              <a:t>ob die jeweilige </a:t>
            </a:r>
            <a:r>
              <a:rPr lang="de-DE" altLang="de-DE" sz="2200" kern="0" dirty="0" smtClean="0">
                <a:solidFill>
                  <a:srgbClr val="064882"/>
                </a:solidFill>
                <a:latin typeface="Calibri"/>
              </a:rPr>
              <a:t>Aktivität  bei der Person tatsächlich anfällt,</a:t>
            </a:r>
            <a:endParaRPr lang="de-DE" altLang="de-DE" sz="2200" kern="0" dirty="0">
              <a:solidFill>
                <a:srgbClr val="064882"/>
              </a:solidFill>
              <a:latin typeface="Calibri"/>
            </a:endParaRPr>
          </a:p>
          <a:p>
            <a:pPr marL="687387" lvl="1" indent="-342900" eaLnBrk="1" hangingPunct="1">
              <a:lnSpc>
                <a:spcPct val="200000"/>
              </a:lnSpc>
              <a:buClr>
                <a:srgbClr val="009EE3"/>
              </a:buClr>
              <a:buSzPct val="100000"/>
              <a:buFont typeface="Arial" panose="020B0604020202020204" pitchFamily="34" charset="0"/>
              <a:buChar char="•"/>
              <a:tabLst>
                <a:tab pos="719138" algn="l"/>
              </a:tabLst>
              <a:defRPr/>
            </a:pPr>
            <a:r>
              <a:rPr lang="de-DE" altLang="de-DE" sz="2200" kern="0" dirty="0">
                <a:solidFill>
                  <a:srgbClr val="064882"/>
                </a:solidFill>
                <a:latin typeface="Calibri"/>
              </a:rPr>
              <a:t>w</a:t>
            </a:r>
            <a:r>
              <a:rPr lang="de-DE" altLang="de-DE" sz="2200" kern="0" dirty="0" smtClean="0">
                <a:solidFill>
                  <a:srgbClr val="064882"/>
                </a:solidFill>
                <a:latin typeface="Calibri"/>
              </a:rPr>
              <a:t>ie häufig sie durchgeführt wird und wie lange sie dauert,</a:t>
            </a:r>
            <a:endParaRPr lang="de-DE" altLang="de-DE" sz="2200" kern="0" dirty="0">
              <a:solidFill>
                <a:srgbClr val="064882"/>
              </a:solidFill>
              <a:latin typeface="Calibri"/>
            </a:endParaRPr>
          </a:p>
          <a:p>
            <a:pPr marL="687387" lvl="1" indent="-342900" eaLnBrk="1" hangingPunct="1">
              <a:lnSpc>
                <a:spcPct val="200000"/>
              </a:lnSpc>
              <a:buClr>
                <a:srgbClr val="009EE3"/>
              </a:buClr>
              <a:buSzPct val="100000"/>
              <a:buFont typeface="Arial" panose="020B0604020202020204" pitchFamily="34" charset="0"/>
              <a:buChar char="•"/>
              <a:tabLst>
                <a:tab pos="719138" algn="l"/>
              </a:tabLst>
              <a:defRPr/>
            </a:pPr>
            <a:r>
              <a:rPr lang="de-DE" altLang="de-DE" sz="2200" kern="0" dirty="0">
                <a:solidFill>
                  <a:srgbClr val="064882"/>
                </a:solidFill>
                <a:latin typeface="Calibri"/>
              </a:rPr>
              <a:t>w</a:t>
            </a:r>
            <a:r>
              <a:rPr lang="de-DE" altLang="de-DE" sz="2200" kern="0" dirty="0" smtClean="0">
                <a:solidFill>
                  <a:srgbClr val="064882"/>
                </a:solidFill>
                <a:latin typeface="Calibri"/>
              </a:rPr>
              <a:t>elche Erschwernisfaktoren es dabei gibt,</a:t>
            </a:r>
            <a:endParaRPr lang="de-DE" altLang="de-DE" sz="2200" kern="0" dirty="0">
              <a:solidFill>
                <a:srgbClr val="064882"/>
              </a:solidFill>
              <a:latin typeface="Calibri"/>
            </a:endParaRPr>
          </a:p>
          <a:p>
            <a:pPr marL="687387" lvl="1" indent="-342900" eaLnBrk="1" hangingPunct="1">
              <a:lnSpc>
                <a:spcPct val="200000"/>
              </a:lnSpc>
              <a:buClr>
                <a:srgbClr val="009EE3"/>
              </a:buClr>
              <a:buSzPct val="100000"/>
              <a:buFont typeface="Arial" panose="020B0604020202020204" pitchFamily="34" charset="0"/>
              <a:buChar char="•"/>
              <a:tabLst>
                <a:tab pos="719138" algn="l"/>
              </a:tabLst>
              <a:defRPr/>
            </a:pPr>
            <a:r>
              <a:rPr lang="de-DE" altLang="de-DE" sz="2200" kern="0" dirty="0" smtClean="0">
                <a:solidFill>
                  <a:srgbClr val="064882"/>
                </a:solidFill>
                <a:latin typeface="Calibri"/>
              </a:rPr>
              <a:t> wie die </a:t>
            </a:r>
            <a:r>
              <a:rPr lang="de-DE" altLang="de-DE" sz="2200" kern="0" dirty="0">
                <a:solidFill>
                  <a:srgbClr val="064882"/>
                </a:solidFill>
                <a:latin typeface="Calibri"/>
              </a:rPr>
              <a:t>konkreten </a:t>
            </a:r>
            <a:r>
              <a:rPr lang="de-DE" altLang="de-DE" sz="2200" kern="0" dirty="0" smtClean="0">
                <a:solidFill>
                  <a:srgbClr val="064882"/>
                </a:solidFill>
                <a:latin typeface="Calibri"/>
              </a:rPr>
              <a:t>Bedingungen im Wohnumfeld aussehen.</a:t>
            </a:r>
            <a:endParaRPr lang="de-DE" altLang="de-DE" sz="2200" kern="0" dirty="0">
              <a:solidFill>
                <a:srgbClr val="064882"/>
              </a:solidFill>
              <a:latin typeface="Calibri"/>
            </a:endParaRPr>
          </a:p>
          <a:p>
            <a:pPr marL="323850" lvl="0" indent="-342900">
              <a:lnSpc>
                <a:spcPct val="200000"/>
              </a:lnSpc>
              <a:buClr>
                <a:srgbClr val="009EE3"/>
              </a:buClr>
              <a:buFont typeface="Lucida Grande" charset="0"/>
              <a:buChar char="➞"/>
              <a:defRPr/>
            </a:pPr>
            <a:endParaRPr lang="de-DE" sz="2200" kern="0" dirty="0">
              <a:solidFill>
                <a:srgbClr val="064882"/>
              </a:solidFill>
              <a:latin typeface="Calibri"/>
              <a:cs typeface="+mn-cs"/>
            </a:endParaRPr>
          </a:p>
          <a:p>
            <a:pPr marL="781050" lvl="1" indent="-342900">
              <a:lnSpc>
                <a:spcPts val="2700"/>
              </a:lnSpc>
              <a:buClr>
                <a:srgbClr val="009EE3"/>
              </a:buClr>
              <a:buFont typeface="Lucida Grande" charset="0"/>
              <a:buChar char="➞"/>
              <a:defRPr/>
            </a:pPr>
            <a:r>
              <a:rPr lang="de-DE" sz="2200" kern="0" dirty="0">
                <a:solidFill>
                  <a:srgbClr val="064882"/>
                </a:solidFill>
                <a:latin typeface="Calibri"/>
                <a:cs typeface="+mn-cs"/>
              </a:rPr>
              <a:t>So ist beispielsweise die Fähigkeit, Treppen zu steigen, auch dann zu beurteilen, wenn die Wohnung im Erdgeschoss liegt und in der Wohnung gar keine Treppen vorhanden sind.</a:t>
            </a:r>
          </a:p>
          <a:p>
            <a:pPr marL="687387" lvl="1" indent="-342900" eaLnBrk="1" hangingPunct="1">
              <a:lnSpc>
                <a:spcPct val="150000"/>
              </a:lnSpc>
              <a:buClr>
                <a:srgbClr val="009EE3"/>
              </a:buClr>
              <a:buSzPct val="100000"/>
              <a:buFont typeface="Arial" panose="020B0604020202020204" pitchFamily="34" charset="0"/>
              <a:buChar char="•"/>
              <a:tabLst>
                <a:tab pos="719138" algn="l"/>
              </a:tabLst>
              <a:defRPr/>
            </a:pPr>
            <a:endParaRPr lang="de-DE" altLang="de-DE" sz="2200" kern="0" dirty="0" smtClean="0">
              <a:solidFill>
                <a:srgbClr val="3B3C3B"/>
              </a:solidFill>
              <a:latin typeface="Calibri"/>
            </a:endParaRPr>
          </a:p>
          <a:p>
            <a:pPr marL="687387" lvl="1" indent="-342900" eaLnBrk="1" hangingPunct="1">
              <a:lnSpc>
                <a:spcPct val="150000"/>
              </a:lnSpc>
              <a:buClr>
                <a:srgbClr val="009EE3"/>
              </a:buClr>
              <a:buSzPct val="100000"/>
              <a:buFont typeface="Arial" panose="020B0604020202020204" pitchFamily="34" charset="0"/>
              <a:buChar char="•"/>
              <a:tabLst>
                <a:tab pos="719138" algn="l"/>
              </a:tabLst>
              <a:defRPr/>
            </a:pPr>
            <a:endParaRPr lang="de-DE" altLang="de-DE" sz="2200" kern="0" dirty="0">
              <a:solidFill>
                <a:srgbClr val="3B3C3B"/>
              </a:solidFill>
              <a:latin typeface="Calibri"/>
            </a:endParaRPr>
          </a:p>
        </p:txBody>
      </p:sp>
      <p:sp>
        <p:nvSpPr>
          <p:cNvPr id="4" name="Datumsplatzhalter 3"/>
          <p:cNvSpPr>
            <a:spLocks noGrp="1"/>
          </p:cNvSpPr>
          <p:nvPr>
            <p:ph type="dt" sz="half" idx="11"/>
          </p:nvPr>
        </p:nvSpPr>
        <p:spPr/>
        <p:txBody>
          <a:bodyPr/>
          <a:lstStyle/>
          <a:p>
            <a:pPr>
              <a:defRPr/>
            </a:pPr>
            <a:fld id="{4E8FD00C-711A-4B94-8142-055119A19137}"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6</a:t>
            </a:fld>
            <a:endParaRPr lang="de-DE" altLang="de-DE"/>
          </a:p>
        </p:txBody>
      </p:sp>
    </p:spTree>
    <p:extLst>
      <p:ext uri="{BB962C8B-B14F-4D97-AF65-F5344CB8AC3E}">
        <p14:creationId xmlns:p14="http://schemas.microsoft.com/office/powerpoint/2010/main" val="33163746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Bild 1" descr="ICONS-0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65738" y="3968750"/>
            <a:ext cx="3619500" cy="2163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650" name="Titel 1"/>
          <p:cNvSpPr>
            <a:spLocks noGrp="1"/>
          </p:cNvSpPr>
          <p:nvPr>
            <p:ph type="title"/>
          </p:nvPr>
        </p:nvSpPr>
        <p:spPr>
          <a:xfrm>
            <a:off x="360363" y="537536"/>
            <a:ext cx="8416925" cy="800100"/>
          </a:xfrm>
        </p:spPr>
        <p:txBody>
          <a:bodyPr/>
          <a:lstStyle/>
          <a:p>
            <a:r>
              <a:rPr lang="de-DE" dirty="0" smtClean="0">
                <a:latin typeface="Calibri" charset="0"/>
                <a:ea typeface="MS PGothic" charset="0"/>
              </a:rPr>
              <a:t>Das Begutachtungs-Instrument (BI)  </a:t>
            </a:r>
            <a:r>
              <a:rPr lang="de-DE" dirty="0">
                <a:latin typeface="Calibri" charset="0"/>
                <a:ea typeface="MS PGothic" charset="0"/>
              </a:rPr>
              <a:t/>
            </a:r>
            <a:br>
              <a:rPr lang="de-DE" dirty="0">
                <a:latin typeface="Calibri" charset="0"/>
                <a:ea typeface="MS PGothic" charset="0"/>
              </a:rPr>
            </a:br>
            <a:r>
              <a:rPr lang="de-DE" dirty="0">
                <a:latin typeface="Calibri" charset="0"/>
                <a:ea typeface="MS PGothic" charset="0"/>
              </a:rPr>
              <a:t/>
            </a:r>
            <a:br>
              <a:rPr lang="de-DE" dirty="0">
                <a:latin typeface="Calibri" charset="0"/>
                <a:ea typeface="MS PGothic" charset="0"/>
              </a:rPr>
            </a:br>
            <a:r>
              <a:rPr lang="de-DE" dirty="0">
                <a:latin typeface="Calibri" charset="0"/>
                <a:ea typeface="MS PGothic" charset="0"/>
              </a:rPr>
              <a:t/>
            </a:r>
            <a:br>
              <a:rPr lang="de-DE" dirty="0">
                <a:latin typeface="Calibri" charset="0"/>
                <a:ea typeface="MS PGothic" charset="0"/>
              </a:rPr>
            </a:br>
            <a:endParaRPr lang="de-DE" dirty="0">
              <a:latin typeface="Calibri" charset="0"/>
              <a:ea typeface="MS PGothic" charset="0"/>
            </a:endParaRPr>
          </a:p>
        </p:txBody>
      </p:sp>
      <p:sp>
        <p:nvSpPr>
          <p:cNvPr id="27651" name="Inhaltsplatzhalter 2"/>
          <p:cNvSpPr>
            <a:spLocks noGrp="1"/>
          </p:cNvSpPr>
          <p:nvPr>
            <p:ph idx="4294967295"/>
          </p:nvPr>
        </p:nvSpPr>
        <p:spPr>
          <a:xfrm>
            <a:off x="360363" y="1260475"/>
            <a:ext cx="8416925" cy="4872038"/>
          </a:xfrm>
          <a:prstGeom prst="rect">
            <a:avLst/>
          </a:prstGeom>
        </p:spPr>
        <p:txBody>
          <a:bodyPr/>
          <a:lstStyle/>
          <a:p>
            <a:pPr marL="85725" indent="-85725">
              <a:lnSpc>
                <a:spcPts val="3300"/>
              </a:lnSpc>
              <a:buFont typeface="Lucida Grande" charset="0"/>
              <a:buNone/>
            </a:pPr>
            <a:r>
              <a:rPr lang="de-DE" dirty="0">
                <a:solidFill>
                  <a:srgbClr val="064882"/>
                </a:solidFill>
                <a:latin typeface="Calibri" charset="0"/>
                <a:ea typeface="MS PGothic" charset="0"/>
              </a:rPr>
              <a:t>Das </a:t>
            </a:r>
            <a:r>
              <a:rPr lang="de-DE" dirty="0" smtClean="0">
                <a:solidFill>
                  <a:srgbClr val="064882"/>
                </a:solidFill>
                <a:latin typeface="Calibri" charset="0"/>
                <a:ea typeface="MS PGothic" charset="0"/>
              </a:rPr>
              <a:t>Begutachtungsinstrument BI </a:t>
            </a:r>
            <a:r>
              <a:rPr lang="de-DE" dirty="0">
                <a:solidFill>
                  <a:srgbClr val="064882"/>
                </a:solidFill>
                <a:latin typeface="Calibri" charset="0"/>
                <a:ea typeface="MS PGothic" charset="0"/>
              </a:rPr>
              <a:t>erfasst nicht nur </a:t>
            </a:r>
            <a:r>
              <a:rPr lang="de-DE" dirty="0" smtClean="0">
                <a:solidFill>
                  <a:srgbClr val="064882"/>
                </a:solidFill>
                <a:latin typeface="Calibri" charset="0"/>
                <a:ea typeface="MS PGothic" charset="0"/>
              </a:rPr>
              <a:t>die „klassischen</a:t>
            </a:r>
            <a:r>
              <a:rPr lang="de-DE" dirty="0">
                <a:solidFill>
                  <a:srgbClr val="064882"/>
                </a:solidFill>
                <a:latin typeface="Calibri" charset="0"/>
                <a:ea typeface="MS PGothic" charset="0"/>
              </a:rPr>
              <a:t>“ Bereiche Körperpflege, Ernährung, Mobilität </a:t>
            </a:r>
            <a:r>
              <a:rPr lang="de-DE" dirty="0" smtClean="0">
                <a:solidFill>
                  <a:srgbClr val="064882"/>
                </a:solidFill>
                <a:latin typeface="Calibri" charset="0"/>
                <a:ea typeface="MS PGothic" charset="0"/>
              </a:rPr>
              <a:t>und </a:t>
            </a:r>
            <a:r>
              <a:rPr lang="de-DE" dirty="0">
                <a:solidFill>
                  <a:srgbClr val="064882"/>
                </a:solidFill>
                <a:latin typeface="Calibri" charset="0"/>
                <a:ea typeface="MS PGothic" charset="0"/>
              </a:rPr>
              <a:t>hauswirtschaftliche Versorgung. </a:t>
            </a:r>
            <a:r>
              <a:rPr lang="de-DE" dirty="0" smtClean="0">
                <a:solidFill>
                  <a:srgbClr val="064882"/>
                </a:solidFill>
                <a:latin typeface="Calibri" charset="0"/>
                <a:ea typeface="MS PGothic" charset="0"/>
              </a:rPr>
              <a:t>Einbezogen werden:</a:t>
            </a:r>
          </a:p>
          <a:p>
            <a:pPr marL="85725" indent="-85725">
              <a:lnSpc>
                <a:spcPts val="3000"/>
              </a:lnSpc>
              <a:buFont typeface="Lucida Grande" charset="0"/>
              <a:buNone/>
            </a:pPr>
            <a:endParaRPr lang="de-DE" dirty="0">
              <a:latin typeface="Calibri" charset="0"/>
              <a:ea typeface="MS PGothic" charset="0"/>
            </a:endParaRPr>
          </a:p>
          <a:p>
            <a:pPr indent="-342900" algn="just">
              <a:lnSpc>
                <a:spcPct val="150000"/>
              </a:lnSpc>
            </a:pPr>
            <a:r>
              <a:rPr lang="de-DE" dirty="0" smtClean="0">
                <a:solidFill>
                  <a:schemeClr val="accent1"/>
                </a:solidFill>
                <a:latin typeface="Calibri" charset="0"/>
                <a:ea typeface="MS PGothic" charset="0"/>
              </a:rPr>
              <a:t>die </a:t>
            </a:r>
            <a:r>
              <a:rPr lang="de-DE" dirty="0">
                <a:solidFill>
                  <a:schemeClr val="accent1"/>
                </a:solidFill>
                <a:latin typeface="Calibri" charset="0"/>
                <a:ea typeface="MS PGothic" charset="0"/>
              </a:rPr>
              <a:t>kognitiven und kommunikativen </a:t>
            </a:r>
            <a:r>
              <a:rPr lang="de-DE" dirty="0" smtClean="0">
                <a:solidFill>
                  <a:schemeClr val="accent1"/>
                </a:solidFill>
                <a:latin typeface="Calibri" charset="0"/>
                <a:ea typeface="MS PGothic" charset="0"/>
              </a:rPr>
              <a:t>Fähigkeiten</a:t>
            </a:r>
            <a:endParaRPr lang="de-DE" dirty="0">
              <a:solidFill>
                <a:schemeClr val="accent1"/>
              </a:solidFill>
              <a:latin typeface="Calibri" charset="0"/>
              <a:ea typeface="MS PGothic" charset="0"/>
            </a:endParaRPr>
          </a:p>
          <a:p>
            <a:pPr indent="-342900" algn="just">
              <a:lnSpc>
                <a:spcPct val="150000"/>
              </a:lnSpc>
            </a:pPr>
            <a:r>
              <a:rPr lang="de-DE" dirty="0">
                <a:solidFill>
                  <a:schemeClr val="accent1"/>
                </a:solidFill>
                <a:latin typeface="Calibri" charset="0"/>
                <a:ea typeface="MS PGothic" charset="0"/>
              </a:rPr>
              <a:t>Verhaltensweisen und psychische </a:t>
            </a:r>
            <a:r>
              <a:rPr lang="de-DE" dirty="0" smtClean="0">
                <a:solidFill>
                  <a:schemeClr val="accent1"/>
                </a:solidFill>
                <a:latin typeface="Calibri" charset="0"/>
                <a:ea typeface="MS PGothic" charset="0"/>
              </a:rPr>
              <a:t>Problemlagen </a:t>
            </a:r>
            <a:endParaRPr lang="de-DE" dirty="0">
              <a:solidFill>
                <a:schemeClr val="accent1"/>
              </a:solidFill>
              <a:latin typeface="Calibri" charset="0"/>
              <a:ea typeface="MS PGothic" charset="0"/>
            </a:endParaRPr>
          </a:p>
          <a:p>
            <a:pPr indent="-342900" algn="just">
              <a:lnSpc>
                <a:spcPct val="150000"/>
              </a:lnSpc>
            </a:pPr>
            <a:r>
              <a:rPr lang="de-DE" dirty="0">
                <a:solidFill>
                  <a:schemeClr val="accent1"/>
                </a:solidFill>
                <a:latin typeface="Calibri" charset="0"/>
                <a:ea typeface="MS PGothic" charset="0"/>
              </a:rPr>
              <a:t>die Gestaltung von Alltagsleben und </a:t>
            </a:r>
            <a:endParaRPr lang="de-DE" dirty="0" smtClean="0">
              <a:solidFill>
                <a:schemeClr val="accent1"/>
              </a:solidFill>
              <a:latin typeface="Calibri" charset="0"/>
              <a:ea typeface="MS PGothic" charset="0"/>
            </a:endParaRPr>
          </a:p>
          <a:p>
            <a:pPr marL="0" indent="0" algn="just">
              <a:lnSpc>
                <a:spcPct val="150000"/>
              </a:lnSpc>
              <a:buNone/>
            </a:pPr>
            <a:r>
              <a:rPr lang="de-DE" dirty="0">
                <a:solidFill>
                  <a:schemeClr val="accent1"/>
                </a:solidFill>
                <a:latin typeface="Calibri" charset="0"/>
                <a:ea typeface="MS PGothic" charset="0"/>
              </a:rPr>
              <a:t>	</a:t>
            </a:r>
            <a:r>
              <a:rPr lang="de-DE" dirty="0" smtClean="0">
                <a:solidFill>
                  <a:schemeClr val="accent1"/>
                </a:solidFill>
                <a:latin typeface="Calibri" charset="0"/>
                <a:ea typeface="MS PGothic" charset="0"/>
              </a:rPr>
              <a:t>sozialen </a:t>
            </a:r>
            <a:r>
              <a:rPr lang="de-DE" dirty="0">
                <a:solidFill>
                  <a:schemeClr val="accent1"/>
                </a:solidFill>
                <a:latin typeface="Calibri" charset="0"/>
                <a:ea typeface="MS PGothic" charset="0"/>
              </a:rPr>
              <a:t>Kontakten </a:t>
            </a:r>
          </a:p>
          <a:p>
            <a:pPr indent="-342900" algn="just">
              <a:lnSpc>
                <a:spcPct val="150000"/>
              </a:lnSpc>
            </a:pPr>
            <a:r>
              <a:rPr lang="de-DE" dirty="0">
                <a:solidFill>
                  <a:schemeClr val="accent1"/>
                </a:solidFill>
                <a:latin typeface="Calibri" charset="0"/>
                <a:ea typeface="MS PGothic" charset="0"/>
              </a:rPr>
              <a:t>sowie der Umgang mit krankheits- oder</a:t>
            </a:r>
          </a:p>
          <a:p>
            <a:pPr indent="-342900" algn="just">
              <a:lnSpc>
                <a:spcPct val="150000"/>
              </a:lnSpc>
              <a:buFont typeface="Lucida Grande" charset="0"/>
              <a:buNone/>
            </a:pPr>
            <a:r>
              <a:rPr lang="de-DE" dirty="0">
                <a:solidFill>
                  <a:schemeClr val="accent1"/>
                </a:solidFill>
                <a:latin typeface="Calibri" charset="0"/>
                <a:ea typeface="MS PGothic" charset="0"/>
              </a:rPr>
              <a:t>     therapiebedingten Belastungen</a:t>
            </a:r>
          </a:p>
          <a:p>
            <a:pPr indent="-342900">
              <a:buFont typeface="Lucida Grande" charset="0"/>
              <a:buNone/>
            </a:pPr>
            <a:endParaRPr lang="de-DE" dirty="0">
              <a:solidFill>
                <a:srgbClr val="009EE3"/>
              </a:solidFill>
              <a:latin typeface="Calibri" charset="0"/>
              <a:ea typeface="MS PGothic" charset="0"/>
            </a:endParaRPr>
          </a:p>
          <a:p>
            <a:pPr indent="-342900">
              <a:buFont typeface="Lucida Grande" charset="0"/>
              <a:buNone/>
            </a:pPr>
            <a:endParaRPr lang="de-DE" dirty="0">
              <a:latin typeface="Calibri" charset="0"/>
              <a:ea typeface="MS PGothic" charset="0"/>
            </a:endParaRPr>
          </a:p>
        </p:txBody>
      </p:sp>
      <p:sp>
        <p:nvSpPr>
          <p:cNvPr id="2" name="Datumsplatzhalter 1"/>
          <p:cNvSpPr>
            <a:spLocks noGrp="1"/>
          </p:cNvSpPr>
          <p:nvPr>
            <p:ph type="dt" sz="half" idx="14"/>
          </p:nvPr>
        </p:nvSpPr>
        <p:spPr/>
        <p:txBody>
          <a:bodyPr/>
          <a:lstStyle/>
          <a:p>
            <a:pPr>
              <a:defRPr/>
            </a:pPr>
            <a:fld id="{427EC2B0-3036-4137-83EE-AC49DCC7CD79}" type="datetime1">
              <a:rPr lang="de-DE" smtClean="0"/>
              <a:t>29.10.2019</a:t>
            </a:fld>
            <a:endParaRPr lang="de-DE"/>
          </a:p>
        </p:txBody>
      </p:sp>
      <p:sp>
        <p:nvSpPr>
          <p:cNvPr id="3" name="Fußzeilenplatzhalter 2"/>
          <p:cNvSpPr>
            <a:spLocks noGrp="1"/>
          </p:cNvSpPr>
          <p:nvPr>
            <p:ph type="ftr" sz="quarter" idx="15"/>
          </p:nvPr>
        </p:nvSpPr>
        <p:spPr/>
        <p:txBody>
          <a:bodyPr/>
          <a:lstStyle/>
          <a:p>
            <a:pPr>
              <a:defRPr/>
            </a:pPr>
            <a:r>
              <a:rPr lang="de-DE" smtClean="0"/>
              <a:t>Pflegestärkungsgesetz II</a:t>
            </a:r>
            <a:endParaRPr lang="de-DE"/>
          </a:p>
        </p:txBody>
      </p:sp>
      <p:sp>
        <p:nvSpPr>
          <p:cNvPr id="4" name="Foliennummernplatzhalter 3"/>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7</a:t>
            </a:fld>
            <a:endParaRPr lang="de-DE" altLang="de-DE"/>
          </a:p>
        </p:txBody>
      </p:sp>
    </p:spTree>
    <p:extLst>
      <p:ext uri="{BB962C8B-B14F-4D97-AF65-F5344CB8AC3E}">
        <p14:creationId xmlns:p14="http://schemas.microsoft.com/office/powerpoint/2010/main" val="646902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el 1"/>
          <p:cNvSpPr>
            <a:spLocks noGrp="1"/>
          </p:cNvSpPr>
          <p:nvPr>
            <p:ph type="title"/>
          </p:nvPr>
        </p:nvSpPr>
        <p:spPr>
          <a:xfrm>
            <a:off x="360363" y="584852"/>
            <a:ext cx="8416925" cy="1009650"/>
          </a:xfrm>
        </p:spPr>
        <p:txBody>
          <a:bodyPr/>
          <a:lstStyle/>
          <a:p>
            <a:pPr eaLnBrk="1" hangingPunct="1"/>
            <a:r>
              <a:rPr lang="de-DE" altLang="de-DE" dirty="0" smtClean="0"/>
              <a:t>Module des Begutachtungs-Verfahrens</a:t>
            </a:r>
          </a:p>
        </p:txBody>
      </p:sp>
      <p:sp>
        <p:nvSpPr>
          <p:cNvPr id="3" name="Inhaltsplatzhalter 2"/>
          <p:cNvSpPr>
            <a:spLocks noGrp="1"/>
          </p:cNvSpPr>
          <p:nvPr>
            <p:ph idx="1"/>
          </p:nvPr>
        </p:nvSpPr>
        <p:spPr>
          <a:xfrm>
            <a:off x="360362" y="1594502"/>
            <a:ext cx="8416925" cy="4233863"/>
          </a:xfrm>
        </p:spPr>
        <p:txBody>
          <a:bodyPr/>
          <a:lstStyle/>
          <a:p>
            <a:pPr marL="457200" indent="-457200" eaLnBrk="1" hangingPunct="1">
              <a:lnSpc>
                <a:spcPct val="150000"/>
              </a:lnSpc>
              <a:buFont typeface="+mj-lt"/>
              <a:buAutoNum type="arabicPeriod"/>
              <a:defRPr/>
            </a:pPr>
            <a:r>
              <a:rPr lang="de-DE" dirty="0" smtClean="0">
                <a:solidFill>
                  <a:srgbClr val="064882"/>
                </a:solidFill>
              </a:rPr>
              <a:t>Mobilität</a:t>
            </a:r>
          </a:p>
          <a:p>
            <a:pPr marL="457200" indent="-457200" eaLnBrk="1" hangingPunct="1">
              <a:lnSpc>
                <a:spcPct val="150000"/>
              </a:lnSpc>
              <a:buFont typeface="+mj-lt"/>
              <a:buAutoNum type="arabicPeriod"/>
              <a:defRPr/>
            </a:pPr>
            <a:r>
              <a:rPr lang="de-DE" dirty="0" smtClean="0">
                <a:solidFill>
                  <a:srgbClr val="064882"/>
                </a:solidFill>
              </a:rPr>
              <a:t>Kognitive </a:t>
            </a:r>
            <a:r>
              <a:rPr lang="de-DE" dirty="0">
                <a:solidFill>
                  <a:srgbClr val="064882"/>
                </a:solidFill>
              </a:rPr>
              <a:t>und kommunikative Fähigkeiten</a:t>
            </a:r>
          </a:p>
          <a:p>
            <a:pPr marL="457200" indent="-457200" eaLnBrk="1" hangingPunct="1">
              <a:lnSpc>
                <a:spcPct val="150000"/>
              </a:lnSpc>
              <a:buFont typeface="+mj-lt"/>
              <a:buAutoNum type="arabicPeriod"/>
              <a:defRPr/>
            </a:pPr>
            <a:r>
              <a:rPr lang="de-DE" dirty="0" smtClean="0">
                <a:solidFill>
                  <a:srgbClr val="064882"/>
                </a:solidFill>
              </a:rPr>
              <a:t>Verhaltensweisen </a:t>
            </a:r>
            <a:r>
              <a:rPr lang="de-DE" dirty="0">
                <a:solidFill>
                  <a:srgbClr val="064882"/>
                </a:solidFill>
              </a:rPr>
              <a:t>und psychische </a:t>
            </a:r>
            <a:r>
              <a:rPr lang="de-DE" dirty="0" smtClean="0">
                <a:solidFill>
                  <a:srgbClr val="064882"/>
                </a:solidFill>
              </a:rPr>
              <a:t>Problemlagen</a:t>
            </a:r>
          </a:p>
          <a:p>
            <a:pPr marL="457200" indent="-457200" eaLnBrk="1" hangingPunct="1">
              <a:lnSpc>
                <a:spcPct val="150000"/>
              </a:lnSpc>
              <a:buFont typeface="+mj-lt"/>
              <a:buAutoNum type="arabicPeriod"/>
              <a:defRPr/>
            </a:pPr>
            <a:r>
              <a:rPr lang="de-DE" dirty="0" smtClean="0">
                <a:solidFill>
                  <a:srgbClr val="064882"/>
                </a:solidFill>
              </a:rPr>
              <a:t>Selbstversorgung</a:t>
            </a:r>
          </a:p>
          <a:p>
            <a:pPr marL="457200" indent="-457200" eaLnBrk="1" hangingPunct="1">
              <a:lnSpc>
                <a:spcPct val="150000"/>
              </a:lnSpc>
              <a:buFont typeface="+mj-lt"/>
              <a:buAutoNum type="arabicPeriod"/>
              <a:defRPr/>
            </a:pPr>
            <a:r>
              <a:rPr lang="de-DE" dirty="0" smtClean="0">
                <a:solidFill>
                  <a:srgbClr val="064882"/>
                </a:solidFill>
              </a:rPr>
              <a:t>Umgang </a:t>
            </a:r>
            <a:r>
              <a:rPr lang="de-DE" dirty="0">
                <a:solidFill>
                  <a:srgbClr val="064882"/>
                </a:solidFill>
              </a:rPr>
              <a:t>mit krankheits-/therapiebedingten </a:t>
            </a:r>
            <a:r>
              <a:rPr lang="de-DE" dirty="0" smtClean="0">
                <a:solidFill>
                  <a:srgbClr val="064882"/>
                </a:solidFill>
              </a:rPr>
              <a:t>Problemlagen</a:t>
            </a:r>
          </a:p>
          <a:p>
            <a:pPr marL="457200" indent="-457200" eaLnBrk="1" hangingPunct="1">
              <a:lnSpc>
                <a:spcPct val="150000"/>
              </a:lnSpc>
              <a:buFont typeface="+mj-lt"/>
              <a:buAutoNum type="arabicPeriod"/>
              <a:defRPr/>
            </a:pPr>
            <a:r>
              <a:rPr lang="de-DE" dirty="0" smtClean="0">
                <a:solidFill>
                  <a:srgbClr val="064882"/>
                </a:solidFill>
              </a:rPr>
              <a:t>Gestaltung </a:t>
            </a:r>
            <a:r>
              <a:rPr lang="de-DE" dirty="0">
                <a:solidFill>
                  <a:srgbClr val="064882"/>
                </a:solidFill>
              </a:rPr>
              <a:t>des Alltagslebens und soziale </a:t>
            </a:r>
            <a:r>
              <a:rPr lang="de-DE" dirty="0" smtClean="0">
                <a:solidFill>
                  <a:srgbClr val="064882"/>
                </a:solidFill>
              </a:rPr>
              <a:t>Kontakte</a:t>
            </a:r>
          </a:p>
          <a:p>
            <a:pPr marL="457200" indent="-457200" eaLnBrk="1" hangingPunct="1">
              <a:lnSpc>
                <a:spcPct val="150000"/>
              </a:lnSpc>
              <a:buFont typeface="+mj-lt"/>
              <a:buAutoNum type="arabicPeriod"/>
              <a:defRPr/>
            </a:pPr>
            <a:r>
              <a:rPr lang="de-DE" dirty="0" smtClean="0">
                <a:solidFill>
                  <a:schemeClr val="bg1">
                    <a:lumMod val="50000"/>
                  </a:schemeClr>
                </a:solidFill>
              </a:rPr>
              <a:t>Außerhäusliche Aktivitäten</a:t>
            </a:r>
          </a:p>
          <a:p>
            <a:pPr marL="457200" indent="-457200" eaLnBrk="1" hangingPunct="1">
              <a:lnSpc>
                <a:spcPct val="150000"/>
              </a:lnSpc>
              <a:buFont typeface="+mj-lt"/>
              <a:buAutoNum type="arabicPeriod"/>
              <a:defRPr/>
            </a:pPr>
            <a:r>
              <a:rPr lang="de-DE" dirty="0" smtClean="0">
                <a:solidFill>
                  <a:schemeClr val="bg1">
                    <a:lumMod val="50000"/>
                  </a:schemeClr>
                </a:solidFill>
              </a:rPr>
              <a:t>Haushaltsführung</a:t>
            </a:r>
            <a:endParaRPr lang="de-DE" dirty="0">
              <a:solidFill>
                <a:schemeClr val="bg1">
                  <a:lumMod val="50000"/>
                </a:schemeClr>
              </a:solidFill>
            </a:endParaRPr>
          </a:p>
          <a:p>
            <a:pPr marL="0" indent="0" eaLnBrk="1" hangingPunct="1">
              <a:buFont typeface="Lucida Grande"/>
              <a:buNone/>
              <a:defRPr/>
            </a:pPr>
            <a:endParaRPr lang="de-DE" dirty="0"/>
          </a:p>
        </p:txBody>
      </p:sp>
      <p:sp>
        <p:nvSpPr>
          <p:cNvPr id="6" name="Ovale Legende 5"/>
          <p:cNvSpPr/>
          <p:nvPr/>
        </p:nvSpPr>
        <p:spPr>
          <a:xfrm>
            <a:off x="6429504" y="4337349"/>
            <a:ext cx="2347784" cy="1804087"/>
          </a:xfrm>
          <a:prstGeom prst="wedgeEllipseCallout">
            <a:avLst>
              <a:gd name="adj1" fmla="val -155663"/>
              <a:gd name="adj2" fmla="val -4206"/>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de-DE" dirty="0" smtClean="0">
                <a:solidFill>
                  <a:srgbClr val="002060"/>
                </a:solidFill>
              </a:rPr>
              <a:t>Die beiden </a:t>
            </a:r>
            <a:r>
              <a:rPr lang="de-DE" dirty="0" smtClean="0">
                <a:solidFill>
                  <a:srgbClr val="002060"/>
                </a:solidFill>
              </a:rPr>
              <a:t>Bereiche </a:t>
            </a:r>
            <a:r>
              <a:rPr lang="de-DE" dirty="0" smtClean="0">
                <a:solidFill>
                  <a:srgbClr val="002060"/>
                </a:solidFill>
              </a:rPr>
              <a:t>werden beim Pflegegrad nicht berücksichtigt.</a:t>
            </a:r>
            <a:endParaRPr lang="de-DE" dirty="0">
              <a:solidFill>
                <a:srgbClr val="002060"/>
              </a:solidFill>
            </a:endParaRPr>
          </a:p>
        </p:txBody>
      </p:sp>
      <p:sp>
        <p:nvSpPr>
          <p:cNvPr id="4" name="Rechteck 3"/>
          <p:cNvSpPr/>
          <p:nvPr/>
        </p:nvSpPr>
        <p:spPr>
          <a:xfrm>
            <a:off x="360361" y="1096765"/>
            <a:ext cx="8124419" cy="369332"/>
          </a:xfrm>
          <a:prstGeom prst="rect">
            <a:avLst/>
          </a:prstGeom>
        </p:spPr>
        <p:txBody>
          <a:bodyPr wrap="square">
            <a:spAutoFit/>
          </a:bodyPr>
          <a:lstStyle/>
          <a:p>
            <a:r>
              <a:rPr lang="de-DE" altLang="de-DE" dirty="0" smtClean="0">
                <a:solidFill>
                  <a:srgbClr val="7F7F7F"/>
                </a:solidFill>
                <a:latin typeface="Calibri" panose="020F0502020204030204" pitchFamily="34" charset="0"/>
                <a:ea typeface="MS PGothic" panose="020B0600070205080204" pitchFamily="34" charset="-128"/>
              </a:rPr>
              <a:t>Module sind Teilbereiche des Pflegegutachtens. </a:t>
            </a:r>
            <a:endParaRPr lang="de-DE" dirty="0"/>
          </a:p>
        </p:txBody>
      </p:sp>
      <p:sp>
        <p:nvSpPr>
          <p:cNvPr id="7" name="Datumsplatzhalter 6"/>
          <p:cNvSpPr>
            <a:spLocks noGrp="1"/>
          </p:cNvSpPr>
          <p:nvPr>
            <p:ph type="dt" sz="half" idx="10"/>
          </p:nvPr>
        </p:nvSpPr>
        <p:spPr/>
        <p:txBody>
          <a:bodyPr/>
          <a:lstStyle/>
          <a:p>
            <a:pPr>
              <a:defRPr/>
            </a:pPr>
            <a:fld id="{1CFEA771-3690-4A83-ACFD-5E1E8ABDA0C5}" type="datetime1">
              <a:rPr lang="de-DE" smtClean="0"/>
              <a:t>29.10.2019</a:t>
            </a:fld>
            <a:endParaRPr lang="de-DE"/>
          </a:p>
        </p:txBody>
      </p:sp>
      <p:sp>
        <p:nvSpPr>
          <p:cNvPr id="8" name="Fußzeilenplatzhalter 7"/>
          <p:cNvSpPr>
            <a:spLocks noGrp="1"/>
          </p:cNvSpPr>
          <p:nvPr>
            <p:ph type="ftr" sz="quarter" idx="11"/>
          </p:nvPr>
        </p:nvSpPr>
        <p:spPr/>
        <p:txBody>
          <a:bodyPr/>
          <a:lstStyle/>
          <a:p>
            <a:pPr>
              <a:defRPr/>
            </a:pPr>
            <a:r>
              <a:rPr lang="de-DE" smtClean="0"/>
              <a:t>Pflegestärkungsgesetz II</a:t>
            </a:r>
            <a:endParaRPr lang="de-DE"/>
          </a:p>
        </p:txBody>
      </p:sp>
      <p:sp>
        <p:nvSpPr>
          <p:cNvPr id="9" name="Foliennummernplatzhalter 8"/>
          <p:cNvSpPr>
            <a:spLocks noGrp="1"/>
          </p:cNvSpPr>
          <p:nvPr>
            <p:ph type="sldNum" sz="quarter" idx="12"/>
          </p:nvPr>
        </p:nvSpPr>
        <p:spPr/>
        <p:txBody>
          <a:bodyPr/>
          <a:lstStyle/>
          <a:p>
            <a:pPr>
              <a:defRPr/>
            </a:pPr>
            <a:r>
              <a:rPr lang="de-DE" altLang="de-DE" smtClean="0"/>
              <a:t>Seite </a:t>
            </a:r>
            <a:fld id="{DA645CC2-A2F2-4BCE-8610-9E78907BB8A9}" type="slidenum">
              <a:rPr lang="de-DE" altLang="de-DE" smtClean="0"/>
              <a:pPr>
                <a:defRPr/>
              </a:pPr>
              <a:t>8</a:t>
            </a:fld>
            <a:endParaRPr lang="de-DE" altLang="de-DE"/>
          </a:p>
        </p:txBody>
      </p:sp>
    </p:spTree>
    <p:extLst>
      <p:ext uri="{BB962C8B-B14F-4D97-AF65-F5344CB8AC3E}">
        <p14:creationId xmlns:p14="http://schemas.microsoft.com/office/powerpoint/2010/main" val="19224642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60363" y="566721"/>
            <a:ext cx="8424862" cy="1079500"/>
          </a:xfrm>
        </p:spPr>
        <p:txBody>
          <a:bodyPr/>
          <a:lstStyle/>
          <a:p>
            <a:r>
              <a:rPr lang="de-DE" dirty="0" smtClean="0"/>
              <a:t>Module im Überblick</a:t>
            </a:r>
            <a:endParaRPr lang="de-DE" dirty="0"/>
          </a:p>
        </p:txBody>
      </p:sp>
      <p:graphicFrame>
        <p:nvGraphicFramePr>
          <p:cNvPr id="6" name="Inhaltsplatzhalter 5"/>
          <p:cNvGraphicFramePr>
            <a:graphicFrameLocks noGrp="1"/>
          </p:cNvGraphicFramePr>
          <p:nvPr>
            <p:ph sz="quarter" idx="13"/>
            <p:extLst/>
          </p:nvPr>
        </p:nvGraphicFramePr>
        <p:xfrm>
          <a:off x="360363" y="1049154"/>
          <a:ext cx="8456378" cy="5094629"/>
        </p:xfrm>
        <a:graphic>
          <a:graphicData uri="http://schemas.openxmlformats.org/drawingml/2006/table">
            <a:tbl>
              <a:tblPr firstRow="1" bandRow="1">
                <a:tableStyleId>{F5AB1C69-6EDB-4FF4-983F-18BD219EF322}</a:tableStyleId>
              </a:tblPr>
              <a:tblGrid>
                <a:gridCol w="3672622"/>
                <a:gridCol w="4783756"/>
              </a:tblGrid>
              <a:tr h="693376">
                <a:tc>
                  <a:txBody>
                    <a:bodyPr/>
                    <a:lstStyle/>
                    <a:p>
                      <a:r>
                        <a:rPr lang="de-DE" dirty="0" smtClean="0"/>
                        <a:t>Module</a:t>
                      </a:r>
                      <a:endParaRPr lang="de-DE" dirty="0"/>
                    </a:p>
                  </a:txBody>
                  <a:tcPr anchor="ctr"/>
                </a:tc>
                <a:tc>
                  <a:txBody>
                    <a:bodyPr/>
                    <a:lstStyle/>
                    <a:p>
                      <a:r>
                        <a:rPr lang="de-DE" dirty="0" smtClean="0"/>
                        <a:t>Erklärung</a:t>
                      </a:r>
                      <a:endParaRPr lang="de-DE" dirty="0"/>
                    </a:p>
                  </a:txBody>
                  <a:tcPr anchor="ctr"/>
                </a:tc>
              </a:tr>
              <a:tr h="693376">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Modul1</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Mobilität </a:t>
                      </a:r>
                    </a:p>
                  </a:txBody>
                  <a:tcPr marL="68580" marR="68580" marT="0" marB="0"/>
                </a:tc>
                <a:tc>
                  <a:txBody>
                    <a:bodyPr/>
                    <a:lstStyle/>
                    <a:p>
                      <a:pPr>
                        <a:lnSpc>
                          <a:spcPct val="107000"/>
                        </a:lnSpc>
                        <a:spcBef>
                          <a:spcPts val="600"/>
                        </a:spcBef>
                        <a:spcAft>
                          <a:spcPts val="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selbstständig kann der Mensch sich fortbewegen und seine Körperhaltung ändern?</a:t>
                      </a:r>
                    </a:p>
                  </a:txBody>
                  <a:tcPr marL="68580" marR="68580" marT="0" marB="0" anchor="ctr"/>
                </a:tc>
              </a:tr>
              <a:tr h="695297">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 2</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Kognitive und kommunikative Fähigkeiten </a:t>
                      </a:r>
                    </a:p>
                  </a:txBody>
                  <a:tcPr marL="68580" marR="68580" marT="0" marB="0"/>
                </a:tc>
                <a:tc>
                  <a:txBody>
                    <a:bodyPr/>
                    <a:lstStyle/>
                    <a:p>
                      <a:pPr>
                        <a:lnSpc>
                          <a:spcPct val="107000"/>
                        </a:lnSpc>
                        <a:spcBef>
                          <a:spcPts val="600"/>
                        </a:spcBef>
                        <a:spcAft>
                          <a:spcPts val="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findet sich der Mensch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mit</a:t>
                      </a:r>
                      <a:r>
                        <a:rPr lang="de-DE" sz="1400" baseline="0" dirty="0" smtClean="0">
                          <a:effectLst/>
                          <a:latin typeface="Calibri" panose="020F0502020204030204" pitchFamily="34" charset="0"/>
                          <a:ea typeface="Calibri" panose="020F0502020204030204" pitchFamily="34" charset="0"/>
                          <a:cs typeface="Times New Roman" panose="02020603050405020304" pitchFamily="18" charset="0"/>
                        </a:rPr>
                        <a:t> Hilfe anderer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örtlich </a:t>
                      </a:r>
                      <a:r>
                        <a:rPr lang="de-DE" sz="1400" dirty="0">
                          <a:effectLst/>
                          <a:latin typeface="Calibri" panose="020F0502020204030204" pitchFamily="34" charset="0"/>
                          <a:ea typeface="Calibri" panose="020F0502020204030204" pitchFamily="34" charset="0"/>
                          <a:cs typeface="Times New Roman" panose="02020603050405020304" pitchFamily="18" charset="0"/>
                        </a:rPr>
                        <a:t>und zeitlich zurecht? Kann er für sich selbst Entscheidungen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treffen oder Gespräche führen?</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693376">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 3</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Verhalten und psychische Problemlagen </a:t>
                      </a:r>
                    </a:p>
                  </a:txBody>
                  <a:tcPr marL="68580" marR="68580" marT="0" marB="0"/>
                </a:tc>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häufig benötigt der Mensch Hilfe aufgrund von psychischen Problemen, wie etwa aggressives oder ängstliches Verhalten? </a:t>
                      </a:r>
                    </a:p>
                  </a:txBody>
                  <a:tcPr marL="68580" marR="68580" marT="0" marB="0" anchor="ctr"/>
                </a:tc>
              </a:tr>
              <a:tr h="693376">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 4</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Selbstversorgung </a:t>
                      </a:r>
                    </a:p>
                  </a:txBody>
                  <a:tcPr marL="68580" marR="68580" marT="0" marB="0"/>
                </a:tc>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selbstständig </a:t>
                      </a:r>
                      <a:r>
                        <a:rPr lang="de-DE" sz="1400" dirty="0">
                          <a:effectLst/>
                          <a:latin typeface="Calibri" panose="020F0502020204030204" pitchFamily="34" charset="0"/>
                          <a:ea typeface="Calibri" panose="020F0502020204030204" pitchFamily="34" charset="0"/>
                          <a:cs typeface="Times New Roman" panose="02020603050405020304" pitchFamily="18" charset="0"/>
                        </a:rPr>
                        <a:t>kann sich der Mensch im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Alltag </a:t>
                      </a:r>
                      <a:r>
                        <a:rPr lang="de-DE" sz="1400" dirty="0">
                          <a:effectLst/>
                          <a:latin typeface="Calibri" panose="020F0502020204030204" pitchFamily="34" charset="0"/>
                          <a:ea typeface="Calibri" panose="020F0502020204030204" pitchFamily="34" charset="0"/>
                          <a:cs typeface="Times New Roman" panose="02020603050405020304" pitchFamily="18" charset="0"/>
                        </a:rPr>
                        <a:t>versorgen bei der Körperpflege, beim Essen und Trinken?</a:t>
                      </a:r>
                    </a:p>
                  </a:txBody>
                  <a:tcPr marL="68580" marR="68580" marT="0" marB="0" anchor="ctr"/>
                </a:tc>
              </a:tr>
              <a:tr h="930531">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 5</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Bewältigung von und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selbstständiger </a:t>
                      </a:r>
                      <a:r>
                        <a:rPr lang="de-DE" sz="1400" dirty="0">
                          <a:effectLst/>
                          <a:latin typeface="Calibri" panose="020F0502020204030204" pitchFamily="34" charset="0"/>
                          <a:ea typeface="Calibri" panose="020F0502020204030204" pitchFamily="34" charset="0"/>
                          <a:cs typeface="Times New Roman" panose="02020603050405020304" pitchFamily="18" charset="0"/>
                        </a:rPr>
                        <a:t>Umgang mit krankheits- oder therapiebedingten Anforderungen und Belastungen </a:t>
                      </a:r>
                    </a:p>
                  </a:txBody>
                  <a:tcPr marL="68580" marR="68580" marT="0" marB="0"/>
                </a:tc>
                <a:tc>
                  <a:txBody>
                    <a:bodyPr/>
                    <a:lstStyle/>
                    <a:p>
                      <a:pPr>
                        <a:lnSpc>
                          <a:spcPct val="107000"/>
                        </a:lnSpc>
                        <a:spcBef>
                          <a:spcPts val="600"/>
                        </a:spcBef>
                        <a:spcAft>
                          <a:spcPts val="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aufwändig ist die Unterstützung beim Umgang mit der Krankheit und bei Behandlungen, zum Beispiel bei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der</a:t>
                      </a:r>
                      <a:r>
                        <a:rPr lang="de-DE"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Medikamentengabe </a:t>
                      </a:r>
                      <a:r>
                        <a:rPr lang="de-DE" sz="1400" dirty="0">
                          <a:effectLst/>
                          <a:latin typeface="Calibri" panose="020F0502020204030204" pitchFamily="34" charset="0"/>
                          <a:ea typeface="Calibri" panose="020F0502020204030204" pitchFamily="34" charset="0"/>
                          <a:cs typeface="Times New Roman" panose="02020603050405020304" pitchFamily="18" charset="0"/>
                        </a:rPr>
                        <a:t>oder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beim Verbandswechsel</a:t>
                      </a:r>
                      <a:r>
                        <a:rPr lang="de-DE" sz="14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nchor="ctr"/>
                </a:tc>
              </a:tr>
              <a:tr h="695297">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Modul 6</a:t>
                      </a:r>
                      <a:br>
                        <a:rPr lang="de-DE" sz="1400" dirty="0">
                          <a:effectLst/>
                          <a:latin typeface="Calibri" panose="020F0502020204030204" pitchFamily="34" charset="0"/>
                          <a:ea typeface="Calibri" panose="020F0502020204030204" pitchFamily="34" charset="0"/>
                          <a:cs typeface="Times New Roman" panose="02020603050405020304" pitchFamily="18" charset="0"/>
                        </a:rPr>
                      </a:br>
                      <a:r>
                        <a:rPr lang="de-DE" sz="1400" dirty="0">
                          <a:effectLst/>
                          <a:latin typeface="Calibri" panose="020F0502020204030204" pitchFamily="34" charset="0"/>
                          <a:ea typeface="Calibri" panose="020F0502020204030204" pitchFamily="34" charset="0"/>
                          <a:cs typeface="Times New Roman" panose="02020603050405020304" pitchFamily="18" charset="0"/>
                        </a:rPr>
                        <a:t>Gestaltung des Alltagslebens und sozialer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Kontakte</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Bef>
                          <a:spcPts val="600"/>
                        </a:spcBef>
                        <a:spcAft>
                          <a:spcPts val="600"/>
                        </a:spcAft>
                      </a:pPr>
                      <a:r>
                        <a:rPr lang="de-DE" sz="1400" dirty="0">
                          <a:effectLst/>
                          <a:latin typeface="Calibri" panose="020F0502020204030204" pitchFamily="34" charset="0"/>
                          <a:ea typeface="Calibri" panose="020F0502020204030204" pitchFamily="34" charset="0"/>
                          <a:cs typeface="Times New Roman" panose="02020603050405020304" pitchFamily="18" charset="0"/>
                        </a:rPr>
                        <a:t>Wie selbstständig kann der Mensch noch den Tagesablauf </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planen,</a:t>
                      </a:r>
                      <a:r>
                        <a:rPr lang="de-DE" sz="1400" baseline="0" dirty="0" smtClean="0">
                          <a:effectLst/>
                          <a:latin typeface="Calibri" panose="020F0502020204030204" pitchFamily="34" charset="0"/>
                          <a:ea typeface="Calibri" panose="020F0502020204030204" pitchFamily="34" charset="0"/>
                          <a:cs typeface="Times New Roman" panose="02020603050405020304" pitchFamily="18" charset="0"/>
                        </a:rPr>
                        <a:t> s</a:t>
                      </a:r>
                      <a:r>
                        <a:rPr lang="de-DE" sz="1400" dirty="0" smtClean="0">
                          <a:effectLst/>
                          <a:latin typeface="Calibri" panose="020F0502020204030204" pitchFamily="34" charset="0"/>
                          <a:ea typeface="Calibri" panose="020F0502020204030204" pitchFamily="34" charset="0"/>
                          <a:cs typeface="Times New Roman" panose="02020603050405020304" pitchFamily="18" charset="0"/>
                        </a:rPr>
                        <a:t>ich </a:t>
                      </a:r>
                      <a:r>
                        <a:rPr lang="de-DE" sz="1400" dirty="0">
                          <a:effectLst/>
                          <a:latin typeface="Calibri" panose="020F0502020204030204" pitchFamily="34" charset="0"/>
                          <a:ea typeface="Calibri" panose="020F0502020204030204" pitchFamily="34" charset="0"/>
                          <a:cs typeface="Times New Roman" panose="02020603050405020304" pitchFamily="18" charset="0"/>
                        </a:rPr>
                        <a:t>beschäftigen oder Kontakte pflegen? </a:t>
                      </a:r>
                    </a:p>
                  </a:txBody>
                  <a:tcPr marL="68580" marR="68580" marT="0" marB="0" anchor="ctr"/>
                </a:tc>
              </a:tr>
            </a:tbl>
          </a:graphicData>
        </a:graphic>
      </p:graphicFrame>
      <p:sp>
        <p:nvSpPr>
          <p:cNvPr id="7" name="Datumsplatzhalter 6"/>
          <p:cNvSpPr>
            <a:spLocks noGrp="1"/>
          </p:cNvSpPr>
          <p:nvPr>
            <p:ph type="dt" sz="half" idx="14"/>
          </p:nvPr>
        </p:nvSpPr>
        <p:spPr/>
        <p:txBody>
          <a:bodyPr/>
          <a:lstStyle/>
          <a:p>
            <a:pPr>
              <a:defRPr/>
            </a:pPr>
            <a:fld id="{CF362E79-5476-43BB-A6FE-4A0B78244166}" type="datetime1">
              <a:rPr lang="de-DE" smtClean="0"/>
              <a:t>29.10.2019</a:t>
            </a:fld>
            <a:endParaRPr lang="de-DE"/>
          </a:p>
        </p:txBody>
      </p:sp>
      <p:sp>
        <p:nvSpPr>
          <p:cNvPr id="8" name="Fußzeilenplatzhalter 7"/>
          <p:cNvSpPr>
            <a:spLocks noGrp="1"/>
          </p:cNvSpPr>
          <p:nvPr>
            <p:ph type="ftr" sz="quarter" idx="15"/>
          </p:nvPr>
        </p:nvSpPr>
        <p:spPr/>
        <p:txBody>
          <a:bodyPr/>
          <a:lstStyle/>
          <a:p>
            <a:pPr>
              <a:defRPr/>
            </a:pPr>
            <a:r>
              <a:rPr lang="de-DE" smtClean="0"/>
              <a:t>Pflegestärkungsgesetz II</a:t>
            </a:r>
            <a:endParaRPr lang="de-DE"/>
          </a:p>
        </p:txBody>
      </p:sp>
      <p:sp>
        <p:nvSpPr>
          <p:cNvPr id="9" name="Foliennummernplatzhalter 8"/>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9</a:t>
            </a:fld>
            <a:endParaRPr lang="de-DE" altLang="de-DE"/>
          </a:p>
        </p:txBody>
      </p:sp>
    </p:spTree>
    <p:extLst>
      <p:ext uri="{BB962C8B-B14F-4D97-AF65-F5344CB8AC3E}">
        <p14:creationId xmlns:p14="http://schemas.microsoft.com/office/powerpoint/2010/main" val="36045320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el 2"/>
          <p:cNvSpPr>
            <a:spLocks noGrp="1"/>
          </p:cNvSpPr>
          <p:nvPr>
            <p:ph type="title"/>
          </p:nvPr>
        </p:nvSpPr>
        <p:spPr>
          <a:xfrm>
            <a:off x="360363" y="537246"/>
            <a:ext cx="8985250" cy="668337"/>
          </a:xfrm>
        </p:spPr>
        <p:txBody>
          <a:bodyPr/>
          <a:lstStyle/>
          <a:p>
            <a:pPr eaLnBrk="1" hangingPunct="1"/>
            <a:r>
              <a:rPr lang="de-DE" altLang="de-DE" dirty="0" smtClean="0">
                <a:ea typeface="MS PGothic" panose="020B0600070205080204" pitchFamily="34" charset="-128"/>
              </a:rPr>
              <a:t>Bewertung der Selbstständigkeit </a:t>
            </a:r>
          </a:p>
        </p:txBody>
      </p:sp>
      <p:sp>
        <p:nvSpPr>
          <p:cNvPr id="32771" name="Inhaltsplatzhalter 3"/>
          <p:cNvSpPr>
            <a:spLocks noGrp="1"/>
          </p:cNvSpPr>
          <p:nvPr>
            <p:ph idx="1"/>
          </p:nvPr>
        </p:nvSpPr>
        <p:spPr>
          <a:xfrm>
            <a:off x="360363" y="1531938"/>
            <a:ext cx="8504237" cy="4779962"/>
          </a:xfrm>
        </p:spPr>
        <p:txBody>
          <a:bodyPr/>
          <a:lstStyle/>
          <a:p>
            <a:pPr marL="0" indent="0" eaLnBrk="1" hangingPunct="1">
              <a:buFont typeface="Lucida Grande"/>
              <a:buNone/>
            </a:pPr>
            <a:r>
              <a:rPr lang="de-DE" altLang="de-DE" dirty="0" smtClean="0">
                <a:ea typeface="MS PGothic" panose="020B0600070205080204" pitchFamily="34" charset="-128"/>
              </a:rPr>
              <a:t>0 = selbstständig</a:t>
            </a:r>
          </a:p>
          <a:p>
            <a:pPr marL="0" indent="0" eaLnBrk="1" hangingPunct="1">
              <a:buFont typeface="Lucida Grande"/>
              <a:buNone/>
            </a:pPr>
            <a:r>
              <a:rPr lang="de-DE" altLang="de-DE" dirty="0" smtClean="0">
                <a:solidFill>
                  <a:srgbClr val="009EE3"/>
                </a:solidFill>
                <a:ea typeface="MS PGothic" panose="020B0600070205080204" pitchFamily="34" charset="-128"/>
              </a:rPr>
              <a:t>Die Person kann die Aktivität in der Regel selbstständig durchführen.</a:t>
            </a:r>
          </a:p>
          <a:p>
            <a:pPr marL="0" indent="0" eaLnBrk="1" hangingPunct="1"/>
            <a:endParaRPr lang="de-DE" altLang="de-DE" dirty="0" smtClean="0">
              <a:ea typeface="MS PGothic" panose="020B0600070205080204" pitchFamily="34" charset="-128"/>
            </a:endParaRPr>
          </a:p>
          <a:p>
            <a:pPr marL="0" indent="0" eaLnBrk="1" hangingPunct="1">
              <a:buFont typeface="Lucida Grande"/>
              <a:buNone/>
            </a:pPr>
            <a:r>
              <a:rPr lang="de-DE" altLang="de-DE" dirty="0" smtClean="0">
                <a:ea typeface="MS PGothic" panose="020B0600070205080204" pitchFamily="34" charset="-128"/>
              </a:rPr>
              <a:t>1 = überwiegend selbstständig</a:t>
            </a:r>
          </a:p>
          <a:p>
            <a:pPr marL="0" indent="0" eaLnBrk="1" hangingPunct="1">
              <a:buFont typeface="Lucida Grande"/>
              <a:buNone/>
            </a:pPr>
            <a:r>
              <a:rPr lang="de-DE" altLang="de-DE" dirty="0" smtClean="0">
                <a:solidFill>
                  <a:srgbClr val="009EE3"/>
                </a:solidFill>
                <a:ea typeface="MS PGothic" panose="020B0600070205080204" pitchFamily="34" charset="-128"/>
              </a:rPr>
              <a:t>Die Person kann den größten Teil der Aktivität selbstständig durchführen.</a:t>
            </a:r>
          </a:p>
          <a:p>
            <a:pPr marL="0" indent="0" eaLnBrk="1" hangingPunct="1">
              <a:buFont typeface="Lucida Grande"/>
              <a:buNone/>
            </a:pPr>
            <a:endParaRPr lang="de-DE" altLang="de-DE" dirty="0" smtClean="0">
              <a:ea typeface="MS PGothic" panose="020B0600070205080204" pitchFamily="34" charset="-128"/>
            </a:endParaRPr>
          </a:p>
          <a:p>
            <a:pPr marL="0" indent="0" eaLnBrk="1" hangingPunct="1">
              <a:buFont typeface="Lucida Grande"/>
              <a:buNone/>
            </a:pPr>
            <a:r>
              <a:rPr lang="de-DE" altLang="de-DE" dirty="0" smtClean="0">
                <a:ea typeface="MS PGothic" panose="020B0600070205080204" pitchFamily="34" charset="-128"/>
              </a:rPr>
              <a:t>2 = überwiegend unselbstständig</a:t>
            </a:r>
          </a:p>
          <a:p>
            <a:pPr marL="0" indent="0" eaLnBrk="1" hangingPunct="1">
              <a:buFont typeface="Lucida Grande"/>
              <a:buNone/>
            </a:pPr>
            <a:r>
              <a:rPr lang="de-DE" altLang="de-DE" dirty="0" smtClean="0">
                <a:solidFill>
                  <a:srgbClr val="009EE3"/>
                </a:solidFill>
                <a:ea typeface="MS PGothic" panose="020B0600070205080204" pitchFamily="34" charset="-128"/>
              </a:rPr>
              <a:t>Die Person kann die Aktivität nur zu einem geringen Anteil selbstständig durchführen.</a:t>
            </a:r>
          </a:p>
          <a:p>
            <a:pPr marL="0" indent="0" eaLnBrk="1" hangingPunct="1"/>
            <a:endParaRPr lang="de-DE" altLang="de-DE" dirty="0" smtClean="0">
              <a:ea typeface="MS PGothic" panose="020B0600070205080204" pitchFamily="34" charset="-128"/>
            </a:endParaRPr>
          </a:p>
          <a:p>
            <a:pPr marL="0" indent="0" eaLnBrk="1" hangingPunct="1">
              <a:buFont typeface="Lucida Grande"/>
              <a:buNone/>
            </a:pPr>
            <a:r>
              <a:rPr lang="de-DE" altLang="de-DE" dirty="0" smtClean="0">
                <a:ea typeface="MS PGothic" panose="020B0600070205080204" pitchFamily="34" charset="-128"/>
              </a:rPr>
              <a:t>3 = unselbstständig</a:t>
            </a:r>
          </a:p>
          <a:p>
            <a:pPr marL="0" indent="0" eaLnBrk="1" hangingPunct="1">
              <a:buFont typeface="Lucida Grande"/>
              <a:buNone/>
            </a:pPr>
            <a:r>
              <a:rPr lang="de-DE" altLang="de-DE" dirty="0" smtClean="0">
                <a:solidFill>
                  <a:srgbClr val="009EE3"/>
                </a:solidFill>
                <a:ea typeface="MS PGothic" panose="020B0600070205080204" pitchFamily="34" charset="-128"/>
              </a:rPr>
              <a:t>Die Person kann die Aktivität in der Regel nicht durchführen bzw. steuern, auch nicht teilweise.</a:t>
            </a:r>
          </a:p>
          <a:p>
            <a:pPr marL="0" indent="0" eaLnBrk="1" hangingPunct="1"/>
            <a:endParaRPr lang="de-DE" altLang="de-DE" sz="2400" dirty="0" smtClean="0">
              <a:solidFill>
                <a:srgbClr val="009EE3"/>
              </a:solidFill>
              <a:ea typeface="MS PGothic" panose="020B0600070205080204" pitchFamily="34" charset="-128"/>
            </a:endParaRPr>
          </a:p>
          <a:p>
            <a:pPr marL="0" indent="0" eaLnBrk="1" hangingPunct="1">
              <a:buFont typeface="Wingdings" panose="05000000000000000000" pitchFamily="2" charset="2"/>
              <a:buChar char="v"/>
            </a:pPr>
            <a:endParaRPr lang="de-DE" altLang="de-DE" sz="2400" dirty="0" smtClean="0">
              <a:ea typeface="MS PGothic" panose="020B0600070205080204" pitchFamily="34" charset="-128"/>
            </a:endParaRPr>
          </a:p>
        </p:txBody>
      </p:sp>
      <p:sp>
        <p:nvSpPr>
          <p:cNvPr id="4" name="Datumsplatzhalter 3"/>
          <p:cNvSpPr>
            <a:spLocks noGrp="1"/>
          </p:cNvSpPr>
          <p:nvPr>
            <p:ph type="dt" sz="half" idx="11"/>
          </p:nvPr>
        </p:nvSpPr>
        <p:spPr/>
        <p:txBody>
          <a:bodyPr/>
          <a:lstStyle/>
          <a:p>
            <a:pPr>
              <a:defRPr/>
            </a:pPr>
            <a:fld id="{7253767C-7AC9-4314-8329-258CAE827EF3}"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10</a:t>
            </a:fld>
            <a:endParaRPr lang="de-DE" altLang="de-DE"/>
          </a:p>
        </p:txBody>
      </p:sp>
    </p:spTree>
    <p:extLst>
      <p:ext uri="{BB962C8B-B14F-4D97-AF65-F5344CB8AC3E}">
        <p14:creationId xmlns:p14="http://schemas.microsoft.com/office/powerpoint/2010/main" val="37196944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2"/>
          <p:cNvSpPr>
            <a:spLocks noGrp="1"/>
          </p:cNvSpPr>
          <p:nvPr>
            <p:ph type="title"/>
          </p:nvPr>
        </p:nvSpPr>
        <p:spPr>
          <a:xfrm>
            <a:off x="354013" y="571618"/>
            <a:ext cx="8985250" cy="669925"/>
          </a:xfrm>
        </p:spPr>
        <p:txBody>
          <a:bodyPr/>
          <a:lstStyle/>
          <a:p>
            <a:pPr eaLnBrk="1" hangingPunct="1"/>
            <a:r>
              <a:rPr lang="de-DE" dirty="0" smtClean="0">
                <a:latin typeface="Calibri" charset="0"/>
                <a:ea typeface="MS PGothic" charset="0"/>
              </a:rPr>
              <a:t>Die gewichteten Module </a:t>
            </a:r>
            <a:r>
              <a:rPr lang="de-DE" dirty="0">
                <a:latin typeface="Calibri" charset="0"/>
                <a:ea typeface="MS PGothic" charset="0"/>
              </a:rPr>
              <a:t>im Überblick</a:t>
            </a:r>
            <a:endParaRPr lang="de-DE" altLang="de-DE" kern="1200" dirty="0">
              <a:latin typeface="Calibri" panose="020F0502020204030204" pitchFamily="34" charset="0"/>
              <a:ea typeface="MS PGothic" panose="020B0600070205080204" pitchFamily="34" charset="-128"/>
              <a:cs typeface="Arial" panose="020B0604020202020204" pitchFamily="34" charset="0"/>
            </a:endParaRPr>
          </a:p>
        </p:txBody>
      </p:sp>
      <p:sp>
        <p:nvSpPr>
          <p:cNvPr id="30723" name="Inhaltsplatzhalter 3"/>
          <p:cNvSpPr txBox="1">
            <a:spLocks/>
          </p:cNvSpPr>
          <p:nvPr/>
        </p:nvSpPr>
        <p:spPr bwMode="auto">
          <a:xfrm>
            <a:off x="291331" y="1242060"/>
            <a:ext cx="8504238"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92000"/>
              </a:lnSpc>
              <a:buClr>
                <a:srgbClr val="009EE3"/>
              </a:buClr>
              <a:buFont typeface="Lucida Grande"/>
              <a:buNone/>
            </a:pPr>
            <a:r>
              <a:rPr lang="de-DE" altLang="de-DE" dirty="0" smtClean="0">
                <a:solidFill>
                  <a:srgbClr val="7F7F7F"/>
                </a:solidFill>
                <a:latin typeface="Calibri" panose="020F0502020204030204" pitchFamily="34" charset="0"/>
                <a:ea typeface="MS PGothic" panose="020B0600070205080204" pitchFamily="34" charset="-128"/>
              </a:rPr>
              <a:t>Sechs Teilbereiche (Module) fließen gewichtet in die Berechnung des Pflegegrades ein.</a:t>
            </a:r>
            <a:endParaRPr lang="de-DE" altLang="de-DE" dirty="0">
              <a:solidFill>
                <a:srgbClr val="7F7F7F"/>
              </a:solidFill>
              <a:latin typeface="Calibri" panose="020F0502020204030204" pitchFamily="34" charset="0"/>
              <a:ea typeface="MS PGothic" panose="020B0600070205080204" pitchFamily="34" charset="-128"/>
            </a:endParaRPr>
          </a:p>
          <a:p>
            <a:pPr eaLnBrk="1" hangingPunct="1">
              <a:lnSpc>
                <a:spcPct val="92000"/>
              </a:lnSpc>
              <a:buClr>
                <a:srgbClr val="009EE3"/>
              </a:buClr>
              <a:buFont typeface="Lucida Grande"/>
              <a:buNone/>
            </a:pPr>
            <a:endParaRPr lang="de-DE" altLang="de-DE" dirty="0">
              <a:solidFill>
                <a:srgbClr val="7F7F7F"/>
              </a:solidFill>
              <a:latin typeface="Calibri" panose="020F0502020204030204" pitchFamily="34" charset="0"/>
              <a:ea typeface="MS PGothic" panose="020B0600070205080204" pitchFamily="34" charset="-128"/>
            </a:endParaRPr>
          </a:p>
        </p:txBody>
      </p:sp>
      <p:pic>
        <p:nvPicPr>
          <p:cNvPr id="30724" name="Bild 1" descr="Begutachtung-0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192338"/>
            <a:ext cx="9144000" cy="401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ußzeilenplatzhalter 2"/>
          <p:cNvSpPr>
            <a:spLocks noGrp="1"/>
          </p:cNvSpPr>
          <p:nvPr>
            <p:ph type="ftr" sz="quarter" idx="15"/>
          </p:nvPr>
        </p:nvSpPr>
        <p:spPr>
          <a:xfrm>
            <a:off x="2527300" y="6311900"/>
            <a:ext cx="4699000" cy="546100"/>
          </a:xfrm>
        </p:spPr>
        <p:txBody>
          <a:bodyPr/>
          <a:lstStyle/>
          <a:p>
            <a:pPr>
              <a:defRPr/>
            </a:pPr>
            <a:r>
              <a:rPr lang="en-US" dirty="0" err="1" smtClean="0">
                <a:solidFill>
                  <a:prstClr val="white"/>
                </a:solidFill>
              </a:rPr>
              <a:t>Pflegestärkungsgesetz</a:t>
            </a:r>
            <a:r>
              <a:rPr lang="en-US" dirty="0" smtClean="0">
                <a:solidFill>
                  <a:prstClr val="white"/>
                </a:solidFill>
              </a:rPr>
              <a:t> II</a:t>
            </a:r>
            <a:endParaRPr lang="en-US" dirty="0">
              <a:solidFill>
                <a:prstClr val="white"/>
              </a:solidFill>
            </a:endParaRPr>
          </a:p>
        </p:txBody>
      </p:sp>
      <p:sp>
        <p:nvSpPr>
          <p:cNvPr id="5" name="Datumsplatzhalter 4"/>
          <p:cNvSpPr>
            <a:spLocks noGrp="1"/>
          </p:cNvSpPr>
          <p:nvPr>
            <p:ph type="dt" sz="half" idx="14"/>
          </p:nvPr>
        </p:nvSpPr>
        <p:spPr>
          <a:xfrm>
            <a:off x="312738" y="6311900"/>
            <a:ext cx="1368425" cy="546100"/>
          </a:xfrm>
        </p:spPr>
        <p:txBody>
          <a:bodyPr/>
          <a:lstStyle/>
          <a:p>
            <a:pPr>
              <a:defRPr/>
            </a:pPr>
            <a:fld id="{D3DF590A-C229-49B6-9315-0856F28F1D8A}" type="datetime1">
              <a:rPr lang="de-DE" smtClean="0"/>
              <a:t>29.10.2019</a:t>
            </a:fld>
            <a:endParaRPr lang="de-DE" dirty="0"/>
          </a:p>
        </p:txBody>
      </p:sp>
      <p:sp>
        <p:nvSpPr>
          <p:cNvPr id="6" name="Foliennummernplatzhalter 5"/>
          <p:cNvSpPr>
            <a:spLocks noGrp="1"/>
          </p:cNvSpPr>
          <p:nvPr>
            <p:ph type="sldNum" sz="quarter" idx="16"/>
          </p:nvPr>
        </p:nvSpPr>
        <p:spPr/>
        <p:txBody>
          <a:bodyPr/>
          <a:lstStyle/>
          <a:p>
            <a:pPr>
              <a:defRPr/>
            </a:pPr>
            <a:r>
              <a:rPr lang="de-DE" altLang="de-DE" smtClean="0"/>
              <a:t>Seite </a:t>
            </a:r>
            <a:fld id="{EBCD21C8-62E8-46AF-8923-EA5D8B3F9D73}" type="slidenum">
              <a:rPr lang="de-DE" altLang="de-DE" smtClean="0"/>
              <a:pPr>
                <a:defRPr/>
              </a:pPr>
              <a:t>11</a:t>
            </a:fld>
            <a:endParaRPr lang="de-DE" altLang="de-DE"/>
          </a:p>
        </p:txBody>
      </p:sp>
    </p:spTree>
    <p:extLst>
      <p:ext uri="{BB962C8B-B14F-4D97-AF65-F5344CB8AC3E}">
        <p14:creationId xmlns:p14="http://schemas.microsoft.com/office/powerpoint/2010/main" val="1703038822"/>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Inhaltsplatzhalter 2"/>
          <p:cNvSpPr>
            <a:spLocks noGrp="1"/>
          </p:cNvSpPr>
          <p:nvPr>
            <p:ph idx="1"/>
          </p:nvPr>
        </p:nvSpPr>
        <p:spPr>
          <a:xfrm>
            <a:off x="250825" y="2565400"/>
            <a:ext cx="8713788" cy="2376488"/>
          </a:xfrm>
          <a:ln>
            <a:miter lim="800000"/>
            <a:headEnd/>
            <a:tailEnd/>
          </a:ln>
        </p:spPr>
        <p:txBody>
          <a:bodyPr lIns="91440" tIns="45720" rIns="91440" bIns="45720"/>
          <a:lstStyle/>
          <a:p>
            <a:pPr marL="0" eaLnBrk="1" hangingPunct="1">
              <a:buFont typeface="Wingdings" pitchFamily="2" charset="2"/>
              <a:buNone/>
              <a:defRPr/>
            </a:pPr>
            <a:endParaRPr lang="de-DE" dirty="0" smtClean="0">
              <a:latin typeface="Arial" charset="0"/>
              <a:cs typeface="Arial" charset="0"/>
            </a:endParaRPr>
          </a:p>
          <a:p>
            <a:pPr marL="457200" indent="-457200" eaLnBrk="1" hangingPunct="1">
              <a:buFont typeface="Wingdings" pitchFamily="2" charset="2"/>
              <a:buNone/>
              <a:defRPr/>
            </a:pPr>
            <a:endParaRPr lang="de-DE" b="1" dirty="0" smtClean="0">
              <a:latin typeface="Arial" charset="0"/>
              <a:cs typeface="Arial" charset="0"/>
            </a:endParaRPr>
          </a:p>
        </p:txBody>
      </p:sp>
      <p:sp>
        <p:nvSpPr>
          <p:cNvPr id="41987" name="Titel 1"/>
          <p:cNvSpPr>
            <a:spLocks noGrp="1"/>
          </p:cNvSpPr>
          <p:nvPr>
            <p:ph type="title"/>
          </p:nvPr>
        </p:nvSpPr>
        <p:spPr>
          <a:xfrm>
            <a:off x="250825" y="558800"/>
            <a:ext cx="8805862" cy="1273175"/>
          </a:xfrm>
        </p:spPr>
        <p:txBody>
          <a:bodyPr lIns="91440" tIns="45720" rIns="91440" bIns="45720"/>
          <a:lstStyle/>
          <a:p>
            <a:pPr eaLnBrk="1" hangingPunct="1">
              <a:tabLst>
                <a:tab pos="361950" algn="l"/>
              </a:tabLst>
            </a:pPr>
            <a:r>
              <a:rPr lang="de-DE" altLang="de-DE" sz="2400" dirty="0" smtClean="0">
                <a:solidFill>
                  <a:srgbClr val="829804"/>
                </a:solidFill>
                <a:latin typeface="Calibri" charset="0"/>
                <a:ea typeface="MS PGothic" charset="0"/>
                <a:cs typeface="Arial" charset="0"/>
              </a:rPr>
              <a:t>Modul </a:t>
            </a:r>
            <a:r>
              <a:rPr lang="de-DE" altLang="de-DE" sz="2400" dirty="0">
                <a:solidFill>
                  <a:srgbClr val="829804"/>
                </a:solidFill>
                <a:latin typeface="Calibri" charset="0"/>
                <a:ea typeface="MS PGothic" charset="0"/>
                <a:cs typeface="Arial" charset="0"/>
              </a:rPr>
              <a:t>1: Mobilität   </a:t>
            </a:r>
            <a:br>
              <a:rPr lang="de-DE" altLang="de-DE" sz="2400" dirty="0">
                <a:solidFill>
                  <a:srgbClr val="829804"/>
                </a:solidFill>
                <a:latin typeface="Calibri" charset="0"/>
                <a:ea typeface="MS PGothic" charset="0"/>
                <a:cs typeface="Arial" charset="0"/>
              </a:rPr>
            </a:br>
            <a:r>
              <a:rPr lang="de-DE" altLang="de-DE" sz="2400" dirty="0">
                <a:solidFill>
                  <a:srgbClr val="829804"/>
                </a:solidFill>
                <a:latin typeface="Calibri" charset="0"/>
                <a:ea typeface="MS PGothic" charset="0"/>
                <a:cs typeface="Arial" charset="0"/>
              </a:rPr>
              <a:t/>
            </a:r>
            <a:br>
              <a:rPr lang="de-DE" altLang="de-DE" sz="2400" dirty="0">
                <a:solidFill>
                  <a:srgbClr val="829804"/>
                </a:solidFill>
                <a:latin typeface="Calibri" charset="0"/>
                <a:ea typeface="MS PGothic" charset="0"/>
                <a:cs typeface="Arial"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endParaRPr lang="de-DE" altLang="de-DE" dirty="0" smtClean="0">
              <a:latin typeface="Arial" panose="020B0604020202020204" pitchFamily="34" charset="0"/>
              <a:ea typeface="MS PGothic" panose="020B0600070205080204" pitchFamily="34" charset="-128"/>
              <a:cs typeface="Arial" panose="020B0604020202020204" pitchFamily="34" charset="0"/>
            </a:endParaRPr>
          </a:p>
        </p:txBody>
      </p:sp>
      <p:graphicFrame>
        <p:nvGraphicFramePr>
          <p:cNvPr id="7" name="Tabelle 6"/>
          <p:cNvGraphicFramePr>
            <a:graphicFrameLocks noGrp="1"/>
          </p:cNvGraphicFramePr>
          <p:nvPr/>
        </p:nvGraphicFramePr>
        <p:xfrm>
          <a:off x="0" y="2095500"/>
          <a:ext cx="9144000" cy="3438528"/>
        </p:xfrm>
        <a:graphic>
          <a:graphicData uri="http://schemas.openxmlformats.org/drawingml/2006/table">
            <a:tbl>
              <a:tblPr/>
              <a:tblGrid>
                <a:gridCol w="725488"/>
                <a:gridCol w="3265487"/>
                <a:gridCol w="1217613"/>
                <a:gridCol w="1217612"/>
                <a:gridCol w="1270000"/>
                <a:gridCol w="1303338"/>
                <a:gridCol w="144462"/>
              </a:tblGrid>
              <a:tr h="573088">
                <a:tc>
                  <a:txBody>
                    <a:bodyPr/>
                    <a:lstStyle/>
                    <a:p>
                      <a:pPr marL="71438"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200" b="0" i="0" u="none" strike="noStrike" cap="none" normalizeH="0" baseline="0" dirty="0">
                          <a:ln>
                            <a:noFill/>
                          </a:ln>
                          <a:solidFill>
                            <a:schemeClr val="tx1"/>
                          </a:solidFill>
                          <a:effectLst/>
                          <a:latin typeface="Calibri" charset="0"/>
                          <a:ea typeface="MS PGothic" charset="0"/>
                          <a:cs typeface="MS PGothic" charset="0"/>
                        </a:rPr>
                        <a:t> </a:t>
                      </a:r>
                      <a:endParaRPr kumimoji="0" lang="de-DE" sz="2000" b="0" i="0" u="none" strike="noStrike" cap="none" normalizeH="0" baseline="0" dirty="0">
                        <a:ln>
                          <a:noFill/>
                        </a:ln>
                        <a:solidFill>
                          <a:schemeClr val="tx1"/>
                        </a:solidFill>
                        <a:effectLst/>
                        <a:latin typeface="Arial" charset="0"/>
                        <a:ea typeface="MS PGothic" charset="0"/>
                        <a:cs typeface="MS PGothic" charset="0"/>
                      </a:endParaRPr>
                    </a:p>
                  </a:txBody>
                  <a:tcPr marL="44450" marR="44450" marT="0" marB="36185"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200" b="0" i="0" u="none" strike="noStrike" cap="none" normalizeH="0" baseline="0" dirty="0">
                          <a:ln>
                            <a:noFill/>
                          </a:ln>
                          <a:solidFill>
                            <a:schemeClr val="tx1"/>
                          </a:solidFill>
                          <a:effectLst/>
                          <a:latin typeface="Calibri" charset="0"/>
                          <a:ea typeface="MS PGothic" charset="0"/>
                          <a:cs typeface="MS PGothic" charset="0"/>
                        </a:rPr>
                        <a:t> </a:t>
                      </a:r>
                      <a:endParaRPr kumimoji="0" lang="de-DE" sz="2000" b="0" i="0" u="none" strike="noStrike" cap="none" normalizeH="0" baseline="0" dirty="0">
                        <a:ln>
                          <a:noFill/>
                        </a:ln>
                        <a:solidFill>
                          <a:schemeClr val="tx1"/>
                        </a:solidFill>
                        <a:effectLst/>
                        <a:latin typeface="Arial" charset="0"/>
                        <a:ea typeface="MS PGothic" charset="0"/>
                        <a:cs typeface="MS PGothic" charset="0"/>
                      </a:endParaRPr>
                    </a:p>
                  </a:txBody>
                  <a:tcPr marL="44450" marR="44450" marT="0" marB="36185"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bg1"/>
                          </a:solidFill>
                          <a:effectLst/>
                          <a:latin typeface="Calibri" charset="0"/>
                          <a:ea typeface="MS PGothic" charset="0"/>
                          <a:cs typeface="MS PGothic" charset="0"/>
                        </a:rPr>
                        <a:t>selbstständig</a:t>
                      </a:r>
                      <a:endParaRPr kumimoji="0" lang="de-DE" sz="1400" b="0" i="0" u="none" strike="noStrike" cap="none" normalizeH="0" baseline="0">
                        <a:ln>
                          <a:noFill/>
                        </a:ln>
                        <a:solidFill>
                          <a:schemeClr val="bg1"/>
                        </a:solidFill>
                        <a:effectLst/>
                        <a:latin typeface="Arial" charset="0"/>
                        <a:ea typeface="MS PGothic" charset="0"/>
                        <a:cs typeface="MS PGothic" charset="0"/>
                      </a:endParaRPr>
                    </a:p>
                  </a:txBody>
                  <a:tcPr marL="44450" marR="44450" marT="0" marB="36185"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bg1"/>
                          </a:solidFill>
                          <a:effectLst/>
                          <a:latin typeface="Calibri" charset="0"/>
                          <a:ea typeface="MS PGothic" charset="0"/>
                          <a:cs typeface="MS PGothic" charset="0"/>
                        </a:rPr>
                        <a:t>überwiegend selbstständig</a:t>
                      </a:r>
                      <a:endParaRPr kumimoji="0" lang="de-DE" sz="1400" b="0" i="0" u="none" strike="noStrike" cap="none" normalizeH="0" baseline="0">
                        <a:ln>
                          <a:noFill/>
                        </a:ln>
                        <a:solidFill>
                          <a:schemeClr val="bg1"/>
                        </a:solidFill>
                        <a:effectLst/>
                        <a:latin typeface="Arial" charset="0"/>
                        <a:ea typeface="MS PGothic" charset="0"/>
                        <a:cs typeface="MS PGothic" charset="0"/>
                      </a:endParaRPr>
                    </a:p>
                  </a:txBody>
                  <a:tcPr marL="44450" marR="44450" marT="0" marB="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bg1"/>
                          </a:solidFill>
                          <a:effectLst/>
                          <a:latin typeface="Calibri" charset="0"/>
                          <a:ea typeface="MS PGothic" charset="0"/>
                          <a:cs typeface="MS PGothic" charset="0"/>
                        </a:rPr>
                        <a:t>überwiegend unselbstständig</a:t>
                      </a:r>
                      <a:endParaRPr kumimoji="0" lang="de-DE" sz="1400" b="0" i="0" u="none" strike="noStrike" cap="none" normalizeH="0" baseline="0">
                        <a:ln>
                          <a:noFill/>
                        </a:ln>
                        <a:solidFill>
                          <a:schemeClr val="bg1"/>
                        </a:solidFill>
                        <a:effectLst/>
                        <a:latin typeface="Arial" charset="0"/>
                        <a:ea typeface="MS PGothic" charset="0"/>
                        <a:cs typeface="MS PGothic" charset="0"/>
                      </a:endParaRPr>
                    </a:p>
                  </a:txBody>
                  <a:tcPr marL="44450" marR="44450" marT="0" marB="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bg1"/>
                          </a:solidFill>
                          <a:effectLst/>
                          <a:latin typeface="Calibri" charset="0"/>
                          <a:ea typeface="MS PGothic" charset="0"/>
                          <a:cs typeface="MS PGothic" charset="0"/>
                        </a:rPr>
                        <a:t>unselbstständig</a:t>
                      </a:r>
                      <a:endParaRPr kumimoji="0" lang="de-DE" sz="1400" b="0" i="0" u="none" strike="noStrike" cap="none" normalizeH="0" baseline="0">
                        <a:ln>
                          <a:noFill/>
                        </a:ln>
                        <a:solidFill>
                          <a:schemeClr val="bg1"/>
                        </a:solidFill>
                        <a:effectLst/>
                        <a:latin typeface="Arial" charset="0"/>
                        <a:ea typeface="MS PGothic" charset="0"/>
                        <a:cs typeface="MS PGothic" charset="0"/>
                      </a:endParaRPr>
                    </a:p>
                  </a:txBody>
                  <a:tcPr marL="44450" marR="44450" marT="0" marB="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2000" b="0" i="0" u="none" strike="noStrike" cap="none" normalizeH="0" baseline="0">
                        <a:ln>
                          <a:noFill/>
                        </a:ln>
                        <a:solidFill>
                          <a:schemeClr val="bg1"/>
                        </a:solidFill>
                        <a:effectLst/>
                        <a:latin typeface="Arial" charset="0"/>
                        <a:ea typeface="MS PGothic" charset="0"/>
                        <a:cs typeface="MS PGothic" charset="0"/>
                      </a:endParaRPr>
                    </a:p>
                  </a:txBody>
                  <a:tcPr marL="44450" marR="44450" marT="0" marB="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573088">
                <a:tc>
                  <a:txBody>
                    <a:bodyPr/>
                    <a:lstStyle/>
                    <a:p>
                      <a:pPr marL="71438"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tx2"/>
                          </a:solidFill>
                          <a:effectLst/>
                          <a:latin typeface="Calibri" charset="0"/>
                          <a:ea typeface="MS PGothic" charset="0"/>
                          <a:cs typeface="MS PGothic" charset="0"/>
                        </a:rPr>
                        <a:t> 4.1.1</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400" b="1" i="0" u="none" strike="noStrike" cap="none" normalizeH="0" baseline="0" dirty="0">
                          <a:ln>
                            <a:noFill/>
                          </a:ln>
                          <a:solidFill>
                            <a:schemeClr val="tx2"/>
                          </a:solidFill>
                          <a:effectLst/>
                          <a:latin typeface="Calibri" charset="0"/>
                          <a:ea typeface="MS PGothic" charset="0"/>
                          <a:cs typeface="MS PGothic" charset="0"/>
                        </a:rPr>
                        <a:t>Positionswechsel im Bett</a:t>
                      </a:r>
                      <a:endParaRPr kumimoji="0" lang="de-DE" sz="1400" b="0" i="0" u="none" strike="noStrike" cap="none" normalizeH="0" baseline="0" dirty="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0</a:t>
                      </a:r>
                    </a:p>
                  </a:txBody>
                  <a:tcPr marL="44450" marR="44450" marT="0" marB="36185"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dirty="0">
                          <a:ln>
                            <a:noFill/>
                          </a:ln>
                          <a:solidFill>
                            <a:schemeClr val="tx2"/>
                          </a:solidFill>
                          <a:effectLst/>
                          <a:latin typeface="Calibri" charset="0"/>
                          <a:ea typeface="MS PGothic" charset="0"/>
                          <a:cs typeface="MS PGothic" charset="0"/>
                        </a:rPr>
                        <a:t>1</a:t>
                      </a:r>
                    </a:p>
                  </a:txBody>
                  <a:tcPr marL="44450" marR="44450" marT="0" marB="0"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2</a:t>
                      </a:r>
                    </a:p>
                  </a:txBody>
                  <a:tcPr marL="44450" marR="44450" marT="0" marB="0"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3</a:t>
                      </a:r>
                    </a:p>
                  </a:txBody>
                  <a:tcPr marL="44450" marR="44450" marT="0" marB="0"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1600" b="0" i="0" u="none" strike="noStrike" cap="none" normalizeH="0" baseline="0">
                        <a:ln>
                          <a:noFill/>
                        </a:ln>
                        <a:solidFill>
                          <a:schemeClr val="tx1"/>
                        </a:solidFill>
                        <a:effectLst/>
                        <a:latin typeface="Calibri" charset="0"/>
                        <a:ea typeface="MS PGothic" charset="0"/>
                        <a:cs typeface="MS PGothic" charset="0"/>
                      </a:endParaRPr>
                    </a:p>
                  </a:txBody>
                  <a:tcPr marL="44450" marR="44450" marT="0" marB="0"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573088">
                <a:tc>
                  <a:txBody>
                    <a:bodyPr/>
                    <a:lstStyle/>
                    <a:p>
                      <a:pPr marL="71438"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tx2"/>
                          </a:solidFill>
                          <a:effectLst/>
                          <a:latin typeface="Calibri" charset="0"/>
                          <a:ea typeface="MS PGothic" charset="0"/>
                          <a:cs typeface="MS PGothic" charset="0"/>
                        </a:rPr>
                        <a:t> 4.1.2</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400" b="1" i="0" u="none" strike="noStrike" cap="none" normalizeH="0" baseline="0" dirty="0">
                          <a:ln>
                            <a:noFill/>
                          </a:ln>
                          <a:solidFill>
                            <a:schemeClr val="tx2"/>
                          </a:solidFill>
                          <a:effectLst/>
                          <a:latin typeface="Calibri" charset="0"/>
                          <a:ea typeface="MS PGothic" charset="0"/>
                          <a:cs typeface="MS PGothic" charset="0"/>
                        </a:rPr>
                        <a:t>Halten einer stabilen Sitzposition </a:t>
                      </a:r>
                      <a:endParaRPr kumimoji="0" lang="de-DE" sz="1400" b="0" i="0" u="none" strike="noStrike" cap="none" normalizeH="0" baseline="0" dirty="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0</a:t>
                      </a: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1</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2</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3</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1600" b="0" i="0" u="none" strike="noStrike" cap="none" normalizeH="0" baseline="0">
                        <a:ln>
                          <a:noFill/>
                        </a:ln>
                        <a:solidFill>
                          <a:schemeClr val="tx1"/>
                        </a:solidFill>
                        <a:effectLst/>
                        <a:latin typeface="Calibri" charset="0"/>
                        <a:ea typeface="MS PGothic" charset="0"/>
                        <a:cs typeface="MS PGothic" charset="0"/>
                      </a:endParaRPr>
                    </a:p>
                  </a:txBody>
                  <a:tcPr marL="44450" marR="44450" marT="0" marB="0" anchor="ctr" horzOverflow="overflow">
                    <a:lnL>
                      <a:noFill/>
                    </a:lnL>
                    <a:lnR>
                      <a:noFill/>
                    </a:lnR>
                    <a:lnT>
                      <a:noFill/>
                    </a:lnT>
                    <a:lnB>
                      <a:noFill/>
                    </a:lnB>
                    <a:lnTlToBr>
                      <a:noFill/>
                    </a:lnTlToBr>
                    <a:lnBlToTr>
                      <a:noFill/>
                    </a:lnBlToTr>
                    <a:solidFill>
                      <a:schemeClr val="bg1"/>
                    </a:solidFill>
                  </a:tcPr>
                </a:tc>
              </a:tr>
              <a:tr h="573088">
                <a:tc>
                  <a:txBody>
                    <a:bodyPr/>
                    <a:lstStyle/>
                    <a:p>
                      <a:pPr marL="71438"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tx2"/>
                          </a:solidFill>
                          <a:effectLst/>
                          <a:latin typeface="Calibri" charset="0"/>
                          <a:ea typeface="MS PGothic" charset="0"/>
                          <a:cs typeface="MS PGothic" charset="0"/>
                        </a:rPr>
                        <a:t> 4.1.3</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400" b="1" i="0" u="none" strike="noStrike" cap="none" normalizeH="0" baseline="0">
                          <a:ln>
                            <a:noFill/>
                          </a:ln>
                          <a:solidFill>
                            <a:schemeClr val="tx2"/>
                          </a:solidFill>
                          <a:effectLst/>
                          <a:latin typeface="Calibri" charset="0"/>
                          <a:ea typeface="MS PGothic" charset="0"/>
                          <a:cs typeface="MS PGothic" charset="0"/>
                        </a:rPr>
                        <a:t>Umsetzen </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0</a:t>
                      </a: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1</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2</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3</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1600" b="0" i="0" u="none" strike="noStrike" cap="none" normalizeH="0" baseline="0">
                        <a:ln>
                          <a:noFill/>
                        </a:ln>
                        <a:solidFill>
                          <a:schemeClr val="tx1"/>
                        </a:solidFill>
                        <a:effectLst/>
                        <a:latin typeface="Calibri" charset="0"/>
                        <a:ea typeface="MS PGothic" charset="0"/>
                        <a:cs typeface="MS PGothic" charset="0"/>
                      </a:endParaRPr>
                    </a:p>
                  </a:txBody>
                  <a:tcPr marL="44450" marR="44450" marT="0" marB="0" anchor="ctr" horzOverflow="overflow">
                    <a:lnL>
                      <a:noFill/>
                    </a:lnL>
                    <a:lnR>
                      <a:noFill/>
                    </a:lnR>
                    <a:lnT>
                      <a:noFill/>
                    </a:lnT>
                    <a:lnB>
                      <a:noFill/>
                    </a:lnB>
                    <a:lnTlToBr>
                      <a:noFill/>
                    </a:lnTlToBr>
                    <a:lnBlToTr>
                      <a:noFill/>
                    </a:lnBlToTr>
                    <a:solidFill>
                      <a:srgbClr val="BCE8FA"/>
                    </a:solidFill>
                  </a:tcPr>
                </a:tc>
              </a:tr>
              <a:tr h="573088">
                <a:tc>
                  <a:txBody>
                    <a:bodyPr/>
                    <a:lstStyle/>
                    <a:p>
                      <a:pPr marL="71438"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tx2"/>
                          </a:solidFill>
                          <a:effectLst/>
                          <a:latin typeface="Calibri" charset="0"/>
                          <a:ea typeface="MS PGothic" charset="0"/>
                          <a:cs typeface="MS PGothic" charset="0"/>
                        </a:rPr>
                        <a:t> 4.1.4</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400" b="1" i="0" u="none" strike="noStrike" cap="none" normalizeH="0" baseline="0">
                          <a:ln>
                            <a:noFill/>
                          </a:ln>
                          <a:solidFill>
                            <a:schemeClr val="tx2"/>
                          </a:solidFill>
                          <a:effectLst/>
                          <a:latin typeface="Calibri" charset="0"/>
                          <a:ea typeface="MS PGothic" charset="0"/>
                          <a:cs typeface="MS PGothic" charset="0"/>
                        </a:rPr>
                        <a:t>Fortbewegen innerhalb des Wohnbereichs</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0</a:t>
                      </a:r>
                    </a:p>
                  </a:txBody>
                  <a:tcPr marL="44450" marR="44450" marT="0" marB="36185"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1</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2</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3</a:t>
                      </a:r>
                    </a:p>
                  </a:txBody>
                  <a:tcPr marL="44450" marR="44450" marT="0"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1600" b="0" i="0" u="none" strike="noStrike" cap="none" normalizeH="0" baseline="0">
                        <a:ln>
                          <a:noFill/>
                        </a:ln>
                        <a:solidFill>
                          <a:schemeClr val="tx1"/>
                        </a:solidFill>
                        <a:effectLst/>
                        <a:latin typeface="Calibri" charset="0"/>
                        <a:ea typeface="MS PGothic" charset="0"/>
                        <a:cs typeface="MS PGothic" charset="0"/>
                      </a:endParaRPr>
                    </a:p>
                  </a:txBody>
                  <a:tcPr marL="44450" marR="44450" marT="0" marB="0" anchor="ctr" horzOverflow="overflow">
                    <a:lnL>
                      <a:noFill/>
                    </a:lnL>
                    <a:lnR>
                      <a:noFill/>
                    </a:lnR>
                    <a:lnT>
                      <a:noFill/>
                    </a:lnT>
                    <a:lnB>
                      <a:noFill/>
                    </a:lnB>
                    <a:lnTlToBr>
                      <a:noFill/>
                    </a:lnTlToBr>
                    <a:lnBlToTr>
                      <a:noFill/>
                    </a:lnBlToTr>
                    <a:solidFill>
                      <a:schemeClr val="bg1"/>
                    </a:solidFill>
                  </a:tcPr>
                </a:tc>
              </a:tr>
              <a:tr h="573088">
                <a:tc>
                  <a:txBody>
                    <a:bodyPr/>
                    <a:lstStyle/>
                    <a:p>
                      <a:pPr marL="71438"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400" b="0" i="0" u="none" strike="noStrike" cap="none" normalizeH="0" baseline="0">
                          <a:ln>
                            <a:noFill/>
                          </a:ln>
                          <a:solidFill>
                            <a:schemeClr val="tx2"/>
                          </a:solidFill>
                          <a:effectLst/>
                          <a:latin typeface="Calibri" charset="0"/>
                          <a:ea typeface="MS PGothic" charset="0"/>
                          <a:cs typeface="MS PGothic" charset="0"/>
                        </a:rPr>
                        <a:t> 4.1.5</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tab pos="900113" algn="l"/>
                        </a:tabLst>
                      </a:pPr>
                      <a:r>
                        <a:rPr kumimoji="0" lang="de-DE" sz="1400" b="1" i="0" u="none" strike="noStrike" cap="none" normalizeH="0" baseline="0">
                          <a:ln>
                            <a:noFill/>
                          </a:ln>
                          <a:solidFill>
                            <a:schemeClr val="tx2"/>
                          </a:solidFill>
                          <a:effectLst/>
                          <a:latin typeface="Calibri" charset="0"/>
                          <a:ea typeface="MS PGothic" charset="0"/>
                          <a:cs typeface="MS PGothic" charset="0"/>
                        </a:rPr>
                        <a:t>Treppensteigen </a:t>
                      </a:r>
                      <a:endParaRPr kumimoji="0" lang="de-DE" sz="1400" b="0" i="0" u="none" strike="noStrike" cap="none" normalizeH="0" baseline="0">
                        <a:ln>
                          <a:noFill/>
                        </a:ln>
                        <a:solidFill>
                          <a:schemeClr val="tx2"/>
                        </a:solidFill>
                        <a:effectLst/>
                        <a:latin typeface="Arial" charset="0"/>
                        <a:ea typeface="MS PGothic" charset="0"/>
                        <a:cs typeface="MS PGothic" charset="0"/>
                      </a:endParaRP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0</a:t>
                      </a:r>
                    </a:p>
                  </a:txBody>
                  <a:tcPr marL="44450" marR="44450" marT="0" marB="36185"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1</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2</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sz="1600" b="1" i="0" u="none" strike="noStrike" cap="none" normalizeH="0" baseline="0">
                          <a:ln>
                            <a:noFill/>
                          </a:ln>
                          <a:solidFill>
                            <a:schemeClr val="tx2"/>
                          </a:solidFill>
                          <a:effectLst/>
                          <a:latin typeface="Calibri" charset="0"/>
                          <a:ea typeface="MS PGothic" charset="0"/>
                          <a:cs typeface="MS PGothic" charset="0"/>
                        </a:rPr>
                        <a:t>3</a:t>
                      </a:r>
                    </a:p>
                  </a:txBody>
                  <a:tcPr marL="44450" marR="44450" marT="0" marB="0"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sz="1600" b="0" i="0" u="none" strike="noStrike" cap="none" normalizeH="0" baseline="0" dirty="0">
                        <a:ln>
                          <a:noFill/>
                        </a:ln>
                        <a:solidFill>
                          <a:schemeClr val="tx1"/>
                        </a:solidFill>
                        <a:effectLst/>
                        <a:latin typeface="Calibri" charset="0"/>
                        <a:ea typeface="MS PGothic" charset="0"/>
                        <a:cs typeface="MS PGothic" charset="0"/>
                      </a:endParaRPr>
                    </a:p>
                  </a:txBody>
                  <a:tcPr marL="44450" marR="44450" marT="0" marB="0" anchor="ctr" horzOverflow="overflow">
                    <a:lnL>
                      <a:noFill/>
                    </a:lnL>
                    <a:lnR>
                      <a:noFill/>
                    </a:lnR>
                    <a:lnT>
                      <a:noFill/>
                    </a:lnT>
                    <a:lnB>
                      <a:noFill/>
                    </a:lnB>
                    <a:lnTlToBr>
                      <a:noFill/>
                    </a:lnTlToBr>
                    <a:lnBlToTr>
                      <a:noFill/>
                    </a:lnBlToTr>
                    <a:solidFill>
                      <a:srgbClr val="BCE8FA"/>
                    </a:solidFill>
                  </a:tcPr>
                </a:tc>
              </a:tr>
            </a:tbl>
          </a:graphicData>
        </a:graphic>
      </p:graphicFrame>
      <p:sp>
        <p:nvSpPr>
          <p:cNvPr id="4" name="Datumsplatzhalter 3"/>
          <p:cNvSpPr>
            <a:spLocks noGrp="1"/>
          </p:cNvSpPr>
          <p:nvPr>
            <p:ph type="dt" sz="half" idx="10"/>
          </p:nvPr>
        </p:nvSpPr>
        <p:spPr/>
        <p:txBody>
          <a:bodyPr/>
          <a:lstStyle/>
          <a:p>
            <a:pPr>
              <a:defRPr/>
            </a:pPr>
            <a:fld id="{56EB1C81-8F5B-4196-B17B-454501ECE554}" type="datetime1">
              <a:rPr lang="de-DE" smtClean="0"/>
              <a:t>29.10.2019</a:t>
            </a:fld>
            <a:endParaRPr lang="de-DE"/>
          </a:p>
        </p:txBody>
      </p:sp>
      <p:sp>
        <p:nvSpPr>
          <p:cNvPr id="5" name="Fußzeilenplatzhalter 4"/>
          <p:cNvSpPr>
            <a:spLocks noGrp="1"/>
          </p:cNvSpPr>
          <p:nvPr>
            <p:ph type="ftr" sz="quarter" idx="11"/>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2"/>
          </p:nvPr>
        </p:nvSpPr>
        <p:spPr/>
        <p:txBody>
          <a:bodyPr/>
          <a:lstStyle/>
          <a:p>
            <a:pPr>
              <a:defRPr/>
            </a:pPr>
            <a:r>
              <a:rPr lang="de-DE" altLang="de-DE" smtClean="0"/>
              <a:t>Seite </a:t>
            </a:r>
            <a:fld id="{DA645CC2-A2F2-4BCE-8610-9E78907BB8A9}" type="slidenum">
              <a:rPr lang="de-DE" altLang="de-DE" smtClean="0"/>
              <a:pPr>
                <a:defRPr/>
              </a:pPr>
              <a:t>12</a:t>
            </a:fld>
            <a:endParaRPr lang="de-DE" altLang="de-DE"/>
          </a:p>
        </p:txBody>
      </p:sp>
    </p:spTree>
    <p:extLst>
      <p:ext uri="{BB962C8B-B14F-4D97-AF65-F5344CB8AC3E}">
        <p14:creationId xmlns:p14="http://schemas.microsoft.com/office/powerpoint/2010/main" val="10278090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Inhaltsplatzhalter 2"/>
          <p:cNvSpPr>
            <a:spLocks noGrp="1"/>
          </p:cNvSpPr>
          <p:nvPr>
            <p:ph idx="1"/>
          </p:nvPr>
        </p:nvSpPr>
        <p:spPr>
          <a:xfrm>
            <a:off x="250825" y="2565400"/>
            <a:ext cx="8713788" cy="2376488"/>
          </a:xfrm>
          <a:ln>
            <a:miter lim="800000"/>
            <a:headEnd/>
            <a:tailEnd/>
          </a:ln>
        </p:spPr>
        <p:txBody>
          <a:bodyPr lIns="91440" tIns="45720" rIns="91440" bIns="45720"/>
          <a:lstStyle/>
          <a:p>
            <a:pPr marL="0" eaLnBrk="1" hangingPunct="1">
              <a:buFont typeface="Wingdings" pitchFamily="2" charset="2"/>
              <a:buNone/>
              <a:defRPr/>
            </a:pPr>
            <a:endParaRPr lang="de-DE" dirty="0" smtClean="0">
              <a:latin typeface="Arial" charset="0"/>
              <a:cs typeface="Arial" charset="0"/>
            </a:endParaRPr>
          </a:p>
          <a:p>
            <a:pPr marL="457200" indent="-457200" eaLnBrk="1" hangingPunct="1">
              <a:buFont typeface="Wingdings" pitchFamily="2" charset="2"/>
              <a:buNone/>
              <a:defRPr/>
            </a:pPr>
            <a:endParaRPr lang="de-DE" b="1" dirty="0" smtClean="0">
              <a:latin typeface="Arial" charset="0"/>
              <a:cs typeface="Arial" charset="0"/>
            </a:endParaRPr>
          </a:p>
        </p:txBody>
      </p:sp>
      <p:sp>
        <p:nvSpPr>
          <p:cNvPr id="44035" name="Titel 1"/>
          <p:cNvSpPr>
            <a:spLocks noGrp="1"/>
          </p:cNvSpPr>
          <p:nvPr>
            <p:ph type="title"/>
          </p:nvPr>
        </p:nvSpPr>
        <p:spPr>
          <a:xfrm>
            <a:off x="158750" y="558800"/>
            <a:ext cx="8805863" cy="1273175"/>
          </a:xfrm>
        </p:spPr>
        <p:txBody>
          <a:bodyPr lIns="91440" tIns="45720" rIns="91440" bIns="45720"/>
          <a:lstStyle/>
          <a:p>
            <a:pPr eaLnBrk="1" hangingPunct="1">
              <a:tabLst>
                <a:tab pos="361950" algn="l"/>
              </a:tabLst>
            </a:pPr>
            <a:r>
              <a:rPr lang="de-DE" altLang="de-DE" sz="2400" dirty="0">
                <a:solidFill>
                  <a:srgbClr val="829804"/>
                </a:solidFill>
                <a:latin typeface="Calibri" charset="0"/>
                <a:ea typeface="MS PGothic" charset="0"/>
                <a:cs typeface="Arial" charset="0"/>
              </a:rPr>
              <a:t>Modul 1: Mobilität (Gewichtung: </a:t>
            </a:r>
            <a:r>
              <a:rPr lang="de-DE" altLang="de-DE" sz="2400" dirty="0" smtClean="0">
                <a:solidFill>
                  <a:srgbClr val="829804"/>
                </a:solidFill>
                <a:latin typeface="Calibri" charset="0"/>
                <a:ea typeface="MS PGothic" charset="0"/>
                <a:cs typeface="Arial" charset="0"/>
              </a:rPr>
              <a:t>10 %)   </a:t>
            </a:r>
            <a:r>
              <a:rPr lang="de-DE" altLang="de-DE" dirty="0" smtClean="0">
                <a:ea typeface="MS PGothic" panose="020B0600070205080204" pitchFamily="34" charset="-128"/>
              </a:rPr>
              <a:t/>
            </a:r>
            <a:br>
              <a:rPr lang="de-DE" altLang="de-DE" dirty="0" smtClean="0">
                <a:ea typeface="MS PGothic" panose="020B0600070205080204" pitchFamily="34" charset="-128"/>
              </a:rPr>
            </a:br>
            <a:r>
              <a:rPr lang="de-DE" altLang="de-DE" dirty="0" smtClean="0">
                <a:ea typeface="MS PGothic" panose="020B0600070205080204" pitchFamily="34" charset="-128"/>
              </a:rPr>
              <a:t/>
            </a:r>
            <a:br>
              <a:rPr lang="de-DE" altLang="de-DE" dirty="0" smtClean="0">
                <a:ea typeface="MS PGothic" panose="020B0600070205080204" pitchFamily="34" charset="-128"/>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endParaRPr lang="de-DE" altLang="de-DE" dirty="0" smtClean="0">
              <a:latin typeface="Arial" panose="020B0604020202020204" pitchFamily="34" charset="0"/>
              <a:ea typeface="MS PGothic" panose="020B0600070205080204" pitchFamily="34" charset="-128"/>
              <a:cs typeface="Arial" panose="020B0604020202020204" pitchFamily="34" charset="0"/>
            </a:endParaRPr>
          </a:p>
        </p:txBody>
      </p:sp>
      <p:graphicFrame>
        <p:nvGraphicFramePr>
          <p:cNvPr id="8" name="Group 3"/>
          <p:cNvGraphicFramePr>
            <a:graphicFrameLocks noGrp="1"/>
          </p:cNvGraphicFramePr>
          <p:nvPr>
            <p:extLst/>
          </p:nvPr>
        </p:nvGraphicFramePr>
        <p:xfrm>
          <a:off x="0" y="2387600"/>
          <a:ext cx="9144000" cy="3349625"/>
        </p:xfrm>
        <a:graphic>
          <a:graphicData uri="http://schemas.openxmlformats.org/drawingml/2006/table">
            <a:tbl>
              <a:tblPr/>
              <a:tblGrid>
                <a:gridCol w="209550"/>
                <a:gridCol w="3776663"/>
                <a:gridCol w="2057400"/>
                <a:gridCol w="960437"/>
                <a:gridCol w="1806575"/>
                <a:gridCol w="333375"/>
              </a:tblGrid>
              <a:tr h="777875">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dirty="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rgbClr val="0074B2"/>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600" b="1" i="0" u="none" strike="noStrike" cap="none" normalizeH="0" baseline="0">
                          <a:ln>
                            <a:noFill/>
                          </a:ln>
                          <a:solidFill>
                            <a:schemeClr val="bg1"/>
                          </a:solidFill>
                          <a:effectLst/>
                          <a:latin typeface="Calibri" charset="0"/>
                          <a:ea typeface="MS PGothic" charset="0"/>
                          <a:cs typeface="MS PGothic" charset="0"/>
                        </a:rPr>
                        <a:t>Schweregrad der Beeinträchtigungen </a:t>
                      </a:r>
                      <a:br>
                        <a:rPr kumimoji="0" lang="de-DE" sz="1600" b="1" i="0" u="none" strike="noStrike" cap="none" normalizeH="0" baseline="0">
                          <a:ln>
                            <a:noFill/>
                          </a:ln>
                          <a:solidFill>
                            <a:schemeClr val="bg1"/>
                          </a:solidFill>
                          <a:effectLst/>
                          <a:latin typeface="Calibri" charset="0"/>
                          <a:ea typeface="MS PGothic" charset="0"/>
                          <a:cs typeface="MS PGothic" charset="0"/>
                        </a:rPr>
                      </a:br>
                      <a:r>
                        <a:rPr kumimoji="0" lang="de-DE" sz="1600" b="1" i="0" u="none" strike="noStrike" cap="none" normalizeH="0" baseline="0">
                          <a:ln>
                            <a:noFill/>
                          </a:ln>
                          <a:solidFill>
                            <a:schemeClr val="bg1"/>
                          </a:solidFill>
                          <a:effectLst/>
                          <a:latin typeface="Calibri" charset="0"/>
                          <a:ea typeface="MS PGothic" charset="0"/>
                          <a:cs typeface="MS PGothic" charset="0"/>
                        </a:rPr>
                        <a:t>der Selbstständigkeit und der Fähigkeiten</a:t>
                      </a: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rgbClr val="0074B2"/>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600" b="1" i="0" u="none" strike="noStrike" cap="none" normalizeH="0" baseline="0">
                          <a:ln>
                            <a:noFill/>
                          </a:ln>
                          <a:solidFill>
                            <a:schemeClr val="bg1"/>
                          </a:solidFill>
                          <a:effectLst/>
                          <a:latin typeface="Calibri" charset="0"/>
                          <a:ea typeface="MS PGothic" charset="0"/>
                          <a:cs typeface="MS PGothic" charset="0"/>
                        </a:rPr>
                        <a:t>Einzelpunkte </a:t>
                      </a:r>
                      <a:br>
                        <a:rPr kumimoji="0" lang="de-DE" sz="1600" b="1" i="0" u="none" strike="noStrike" cap="none" normalizeH="0" baseline="0">
                          <a:ln>
                            <a:noFill/>
                          </a:ln>
                          <a:solidFill>
                            <a:schemeClr val="bg1"/>
                          </a:solidFill>
                          <a:effectLst/>
                          <a:latin typeface="Calibri" charset="0"/>
                          <a:ea typeface="MS PGothic" charset="0"/>
                          <a:cs typeface="MS PGothic" charset="0"/>
                        </a:rPr>
                      </a:br>
                      <a:r>
                        <a:rPr kumimoji="0" lang="de-DE" sz="1600" b="1" i="0" u="none" strike="noStrike" cap="none" normalizeH="0" baseline="0">
                          <a:ln>
                            <a:noFill/>
                          </a:ln>
                          <a:solidFill>
                            <a:schemeClr val="bg1"/>
                          </a:solidFill>
                          <a:effectLst/>
                          <a:latin typeface="Calibri" charset="0"/>
                          <a:ea typeface="MS PGothic" charset="0"/>
                          <a:cs typeface="MS PGothic" charset="0"/>
                        </a:rPr>
                        <a:t>Modul</a:t>
                      </a: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dirty="0">
                        <a:ln>
                          <a:noFill/>
                        </a:ln>
                        <a:solidFill>
                          <a:schemeClr val="bg1"/>
                        </a:solidFill>
                        <a:effectLst/>
                        <a:latin typeface="Calibri" charset="0"/>
                        <a:ea typeface="MS PGothic" charset="0"/>
                        <a:cs typeface="MS PGothic" charset="0"/>
                      </a:endParaRP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DE" sz="1600" b="1" i="0" u="none" strike="noStrike" cap="none" normalizeH="0" baseline="0" dirty="0">
                          <a:ln>
                            <a:noFill/>
                          </a:ln>
                          <a:solidFill>
                            <a:schemeClr val="bg1"/>
                          </a:solidFill>
                          <a:effectLst/>
                          <a:latin typeface="Calibri" charset="0"/>
                          <a:ea typeface="MS PGothic" charset="0"/>
                          <a:cs typeface="MS PGothic" charset="0"/>
                        </a:rPr>
                        <a:t>Gewichtete Punkte</a:t>
                      </a:r>
                      <a:br>
                        <a:rPr kumimoji="0" lang="de-DE" sz="1600" b="1" i="0" u="none" strike="noStrike" cap="none" normalizeH="0" baseline="0" dirty="0">
                          <a:ln>
                            <a:noFill/>
                          </a:ln>
                          <a:solidFill>
                            <a:schemeClr val="bg1"/>
                          </a:solidFill>
                          <a:effectLst/>
                          <a:latin typeface="Calibri" charset="0"/>
                          <a:ea typeface="MS PGothic" charset="0"/>
                          <a:cs typeface="MS PGothic" charset="0"/>
                        </a:rPr>
                      </a:br>
                      <a:r>
                        <a:rPr kumimoji="0" lang="de-DE" sz="1600" b="1" i="0" u="none" strike="noStrike" cap="none" normalizeH="0" baseline="0" dirty="0">
                          <a:ln>
                            <a:noFill/>
                          </a:ln>
                          <a:solidFill>
                            <a:schemeClr val="bg1"/>
                          </a:solidFill>
                          <a:effectLst/>
                          <a:latin typeface="Calibri" charset="0"/>
                          <a:ea typeface="MS PGothic" charset="0"/>
                          <a:cs typeface="MS PGothic" charset="0"/>
                        </a:rPr>
                        <a:t>für Pflegegrad</a:t>
                      </a: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514350">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dirty="0">
                          <a:ln>
                            <a:noFill/>
                          </a:ln>
                          <a:solidFill>
                            <a:schemeClr val="tx2"/>
                          </a:solidFill>
                          <a:effectLst/>
                          <a:latin typeface="Calibri" charset="0"/>
                          <a:ea typeface="MS PGothic" charset="0"/>
                          <a:cs typeface="MS PGothic" charset="0"/>
                        </a:rPr>
                        <a:t>keine</a:t>
                      </a: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0 – 1</a:t>
                      </a: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800" b="1" i="0" u="none" strike="noStrike" cap="none" normalizeH="0" baseline="0">
                        <a:ln>
                          <a:noFill/>
                        </a:ln>
                        <a:solidFill>
                          <a:schemeClr val="tx2"/>
                        </a:solidFill>
                        <a:effectLst/>
                        <a:latin typeface="Calibri" charset="0"/>
                        <a:ea typeface="MS PGothic" charset="0"/>
                        <a:cs typeface="MS PGothic" charset="0"/>
                      </a:endParaRP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0</a:t>
                      </a: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514350">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dirty="0">
                          <a:ln>
                            <a:noFill/>
                          </a:ln>
                          <a:solidFill>
                            <a:schemeClr val="tx2"/>
                          </a:solidFill>
                          <a:effectLst/>
                          <a:latin typeface="Calibri" charset="0"/>
                          <a:ea typeface="MS PGothic" charset="0"/>
                          <a:cs typeface="MS PGothic" charset="0"/>
                        </a:rPr>
                        <a:t>gering</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2 – 3</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800" b="1" i="0" u="none" strike="noStrike" cap="none" normalizeH="0" baseline="0">
                        <a:ln>
                          <a:noFill/>
                        </a:ln>
                        <a:solidFill>
                          <a:schemeClr val="tx2"/>
                        </a:solidFill>
                        <a:effectLst/>
                        <a:latin typeface="Calibri" charset="0"/>
                        <a:ea typeface="MS PGothic" charset="0"/>
                        <a:cs typeface="MS PGothic"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2,5</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r>
              <a:tr h="514350">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erheblich</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4 – 5</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800" b="1" i="0" u="none" strike="noStrike" cap="none" normalizeH="0" baseline="0">
                        <a:ln>
                          <a:noFill/>
                        </a:ln>
                        <a:solidFill>
                          <a:schemeClr val="tx2"/>
                        </a:solidFill>
                        <a:effectLst/>
                        <a:latin typeface="Calibri" charset="0"/>
                        <a:ea typeface="MS PGothic" charset="0"/>
                        <a:cs typeface="MS PGothic"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5</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r>
              <a:tr h="514350">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schwer</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6 – 9</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800" b="1" i="0" u="none" strike="noStrike" cap="none" normalizeH="0" baseline="0">
                        <a:ln>
                          <a:noFill/>
                        </a:ln>
                        <a:solidFill>
                          <a:schemeClr val="tx2"/>
                        </a:solidFill>
                        <a:effectLst/>
                        <a:latin typeface="Calibri" charset="0"/>
                        <a:ea typeface="MS PGothic" charset="0"/>
                        <a:cs typeface="MS PGothic"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7,5</a:t>
                      </a:r>
                    </a:p>
                  </a:txBody>
                  <a:tcPr marL="91441" marR="91441" marT="0" marB="45738"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chemeClr val="bg1"/>
                    </a:solidFill>
                  </a:tcPr>
                </a:tc>
              </a:tr>
              <a:tr h="514350">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l"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schwerste</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10 – 15</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800" b="1" i="0" u="none" strike="noStrike" cap="none" normalizeH="0" baseline="0" dirty="0">
                        <a:ln>
                          <a:noFill/>
                        </a:ln>
                        <a:solidFill>
                          <a:schemeClr val="tx2"/>
                        </a:solidFill>
                        <a:effectLst/>
                        <a:latin typeface="Calibri" charset="0"/>
                        <a:ea typeface="MS PGothic" charset="0"/>
                        <a:cs typeface="MS PGothic"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r>
                        <a:rPr kumimoji="0" lang="de-DE" sz="1800" b="1" i="0" u="none" strike="noStrike" cap="none" normalizeH="0" baseline="0">
                          <a:ln>
                            <a:noFill/>
                          </a:ln>
                          <a:solidFill>
                            <a:schemeClr val="tx2"/>
                          </a:solidFill>
                          <a:effectLst/>
                          <a:latin typeface="Calibri" charset="0"/>
                          <a:ea typeface="MS PGothic" charset="0"/>
                          <a:cs typeface="MS PGothic" charset="0"/>
                        </a:rPr>
                        <a:t>10</a:t>
                      </a:r>
                    </a:p>
                  </a:txBody>
                  <a:tcPr marL="91441" marR="91441" marT="0" marB="45738"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de-DE" sz="1600" b="1" i="0" u="none" strike="noStrike" cap="none" normalizeH="0" baseline="0">
                        <a:ln>
                          <a:noFill/>
                        </a:ln>
                        <a:solidFill>
                          <a:schemeClr val="tx1"/>
                        </a:solidFill>
                        <a:effectLst/>
                        <a:latin typeface="Arial" charset="0"/>
                        <a:ea typeface="MS PGothic" charset="0"/>
                        <a:cs typeface="Arial" charset="0"/>
                      </a:endParaRPr>
                    </a:p>
                  </a:txBody>
                  <a:tcPr marL="91441" marR="91441" marT="0" marB="45738" anchor="ctr" horzOverflow="overflow">
                    <a:lnL>
                      <a:noFill/>
                    </a:lnL>
                    <a:lnR>
                      <a:noFill/>
                    </a:lnR>
                    <a:lnT>
                      <a:noFill/>
                    </a:lnT>
                    <a:lnB>
                      <a:noFill/>
                    </a:lnB>
                    <a:lnTlToBr>
                      <a:noFill/>
                    </a:lnTlToBr>
                    <a:lnBlToTr>
                      <a:noFill/>
                    </a:lnBlToTr>
                    <a:solidFill>
                      <a:srgbClr val="BCE8FA"/>
                    </a:solidFill>
                  </a:tcPr>
                </a:tc>
              </a:tr>
            </a:tbl>
          </a:graphicData>
        </a:graphic>
      </p:graphicFrame>
      <p:sp>
        <p:nvSpPr>
          <p:cNvPr id="4" name="Datumsplatzhalter 3"/>
          <p:cNvSpPr>
            <a:spLocks noGrp="1"/>
          </p:cNvSpPr>
          <p:nvPr>
            <p:ph type="dt" sz="half" idx="10"/>
          </p:nvPr>
        </p:nvSpPr>
        <p:spPr/>
        <p:txBody>
          <a:bodyPr/>
          <a:lstStyle/>
          <a:p>
            <a:pPr>
              <a:defRPr/>
            </a:pPr>
            <a:fld id="{0F786616-9042-4C5C-A222-7AE5958C3C2E}" type="datetime1">
              <a:rPr lang="de-DE" smtClean="0"/>
              <a:t>29.10.2019</a:t>
            </a:fld>
            <a:endParaRPr lang="de-DE"/>
          </a:p>
        </p:txBody>
      </p:sp>
      <p:sp>
        <p:nvSpPr>
          <p:cNvPr id="5" name="Fußzeilenplatzhalter 4"/>
          <p:cNvSpPr>
            <a:spLocks noGrp="1"/>
          </p:cNvSpPr>
          <p:nvPr>
            <p:ph type="ftr" sz="quarter" idx="11"/>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2"/>
          </p:nvPr>
        </p:nvSpPr>
        <p:spPr/>
        <p:txBody>
          <a:bodyPr/>
          <a:lstStyle/>
          <a:p>
            <a:pPr>
              <a:defRPr/>
            </a:pPr>
            <a:r>
              <a:rPr lang="de-DE" altLang="de-DE" smtClean="0"/>
              <a:t>Seite </a:t>
            </a:r>
            <a:fld id="{DA645CC2-A2F2-4BCE-8610-9E78907BB8A9}" type="slidenum">
              <a:rPr lang="de-DE" altLang="de-DE" smtClean="0"/>
              <a:pPr>
                <a:defRPr/>
              </a:pPr>
              <a:t>13</a:t>
            </a:fld>
            <a:endParaRPr lang="de-DE" altLang="de-DE"/>
          </a:p>
        </p:txBody>
      </p:sp>
    </p:spTree>
    <p:extLst>
      <p:ext uri="{BB962C8B-B14F-4D97-AF65-F5344CB8AC3E}">
        <p14:creationId xmlns:p14="http://schemas.microsoft.com/office/powerpoint/2010/main" val="1772541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Inhaltsplatzhalter 2"/>
          <p:cNvSpPr>
            <a:spLocks noGrp="1"/>
          </p:cNvSpPr>
          <p:nvPr>
            <p:ph idx="1"/>
          </p:nvPr>
        </p:nvSpPr>
        <p:spPr>
          <a:xfrm>
            <a:off x="322263" y="2565400"/>
            <a:ext cx="8713787" cy="2376488"/>
          </a:xfrm>
          <a:ln>
            <a:miter lim="800000"/>
            <a:headEnd/>
            <a:tailEnd/>
          </a:ln>
        </p:spPr>
        <p:txBody>
          <a:bodyPr lIns="91440" tIns="45720" rIns="91440" bIns="45720"/>
          <a:lstStyle/>
          <a:p>
            <a:pPr marL="0" eaLnBrk="1" hangingPunct="1">
              <a:buFont typeface="Wingdings" pitchFamily="2" charset="2"/>
              <a:buNone/>
              <a:defRPr/>
            </a:pPr>
            <a:endParaRPr lang="de-DE" dirty="0" smtClean="0">
              <a:latin typeface="Arial" charset="0"/>
              <a:cs typeface="Arial" charset="0"/>
            </a:endParaRPr>
          </a:p>
          <a:p>
            <a:pPr marL="457200" indent="-457200" eaLnBrk="1" hangingPunct="1">
              <a:buFont typeface="Wingdings" pitchFamily="2" charset="2"/>
              <a:buNone/>
              <a:defRPr/>
            </a:pPr>
            <a:endParaRPr lang="de-DE" b="1" dirty="0" smtClean="0">
              <a:latin typeface="Arial" charset="0"/>
              <a:cs typeface="Arial" charset="0"/>
            </a:endParaRPr>
          </a:p>
        </p:txBody>
      </p:sp>
      <p:sp>
        <p:nvSpPr>
          <p:cNvPr id="46083" name="Titel 1"/>
          <p:cNvSpPr>
            <a:spLocks noGrp="1"/>
          </p:cNvSpPr>
          <p:nvPr>
            <p:ph type="title"/>
          </p:nvPr>
        </p:nvSpPr>
        <p:spPr>
          <a:xfrm>
            <a:off x="241467" y="477252"/>
            <a:ext cx="8805863" cy="1273175"/>
          </a:xfrm>
        </p:spPr>
        <p:txBody>
          <a:bodyPr lIns="91440" tIns="45720" rIns="91440" bIns="45720"/>
          <a:lstStyle/>
          <a:p>
            <a:pPr eaLnBrk="1" hangingPunct="1"/>
            <a:r>
              <a:rPr lang="de-DE" altLang="de-DE" sz="2400" dirty="0">
                <a:solidFill>
                  <a:srgbClr val="829804"/>
                </a:solidFill>
                <a:latin typeface="Calibri" charset="0"/>
                <a:ea typeface="MS PGothic" charset="0"/>
                <a:cs typeface="Arial" charset="0"/>
              </a:rPr>
              <a:t>Modul 2: Kognitive und kommunikative Fähigkeiten   </a:t>
            </a: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solidFill>
                  <a:schemeClr val="tx1"/>
                </a:solidFill>
                <a:latin typeface="Arial" panose="020B0604020202020204" pitchFamily="34" charset="0"/>
                <a:ea typeface="MS PGothic" panose="020B0600070205080204" pitchFamily="34" charset="-128"/>
                <a:cs typeface="Arial" panose="020B0604020202020204" pitchFamily="34" charset="0"/>
              </a:rPr>
              <a:t> </a:t>
            </a: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r>
              <a:rPr lang="de-DE" altLang="de-DE" dirty="0" smtClean="0">
                <a:latin typeface="Arial" panose="020B0604020202020204" pitchFamily="34" charset="0"/>
                <a:ea typeface="MS PGothic" panose="020B0600070205080204" pitchFamily="34" charset="-128"/>
                <a:cs typeface="Arial" panose="020B0604020202020204" pitchFamily="34" charset="0"/>
              </a:rPr>
              <a:t/>
            </a:r>
            <a:br>
              <a:rPr lang="de-DE" altLang="de-DE" dirty="0" smtClean="0">
                <a:latin typeface="Arial" panose="020B0604020202020204" pitchFamily="34" charset="0"/>
                <a:ea typeface="MS PGothic" panose="020B0600070205080204" pitchFamily="34" charset="-128"/>
                <a:cs typeface="Arial" panose="020B0604020202020204" pitchFamily="34" charset="0"/>
              </a:rPr>
            </a:br>
            <a:endParaRPr lang="de-DE" altLang="de-DE" dirty="0" smtClean="0">
              <a:latin typeface="Arial" panose="020B0604020202020204" pitchFamily="34" charset="0"/>
              <a:ea typeface="MS PGothic" panose="020B0600070205080204" pitchFamily="34" charset="-128"/>
              <a:cs typeface="Arial" panose="020B0604020202020204" pitchFamily="34" charset="0"/>
            </a:endParaRPr>
          </a:p>
        </p:txBody>
      </p:sp>
      <p:graphicFrame>
        <p:nvGraphicFramePr>
          <p:cNvPr id="2" name="Tabelle 1"/>
          <p:cNvGraphicFramePr>
            <a:graphicFrameLocks noGrp="1"/>
          </p:cNvGraphicFramePr>
          <p:nvPr>
            <p:extLst/>
          </p:nvPr>
        </p:nvGraphicFramePr>
        <p:xfrm>
          <a:off x="0" y="1344613"/>
          <a:ext cx="9144000" cy="4921251"/>
        </p:xfrm>
        <a:graphic>
          <a:graphicData uri="http://schemas.openxmlformats.org/drawingml/2006/table">
            <a:tbl>
              <a:tblPr/>
              <a:tblGrid>
                <a:gridCol w="174625"/>
                <a:gridCol w="577850"/>
                <a:gridCol w="3692525"/>
                <a:gridCol w="1146175"/>
                <a:gridCol w="1146175"/>
                <a:gridCol w="1146175"/>
                <a:gridCol w="1146175"/>
                <a:gridCol w="114300"/>
              </a:tblGrid>
              <a:tr h="290513">
                <a:tc rowSpan="2" gridSpan="3">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rowSpan="2" hMerge="1">
                  <a:txBody>
                    <a:bodyPr/>
                    <a:lstStyle/>
                    <a:p>
                      <a:endParaRPr lang="de-DE"/>
                    </a:p>
                  </a:txBody>
                  <a:tcPr/>
                </a:tc>
                <a:tc rowSpan="2" hMerge="1">
                  <a:txBody>
                    <a:bodyPr/>
                    <a:lstStyle/>
                    <a:p>
                      <a:endParaRPr lang="de-DE"/>
                    </a:p>
                  </a:txBody>
                  <a:tcPr/>
                </a:tc>
                <a:tc gridSpan="4">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Die Fähigkeit ist:</a:t>
                      </a:r>
                    </a:p>
                  </a:txBody>
                  <a:tcPr marL="44444" marR="44444" marT="0" marB="36199" anchor="ctr" horzOverflow="overflow">
                    <a:lnL>
                      <a:noFill/>
                    </a:lnL>
                    <a:lnR>
                      <a:noFill/>
                    </a:lnR>
                    <a:lnT>
                      <a:noFill/>
                    </a:lnT>
                    <a:lnB>
                      <a:noFill/>
                    </a:lnB>
                    <a:lnTlToBr>
                      <a:noFill/>
                    </a:lnTlToBr>
                    <a:lnBlToTr>
                      <a:noFill/>
                    </a:lnBlToTr>
                    <a:solidFill>
                      <a:schemeClr val="tx2"/>
                    </a:solidFill>
                  </a:tcPr>
                </a:tc>
                <a:tc hMerge="1">
                  <a:txBody>
                    <a:bodyPr/>
                    <a:lstStyle/>
                    <a:p>
                      <a:endParaRPr lang="de-DE"/>
                    </a:p>
                  </a:txBody>
                  <a:tcPr/>
                </a:tc>
                <a:tc hMerge="1">
                  <a:txBody>
                    <a:bodyPr/>
                    <a:lstStyle/>
                    <a:p>
                      <a:endParaRPr lang="de-DE"/>
                    </a:p>
                  </a:txBody>
                  <a:tcPr/>
                </a:tc>
                <a:tc hMerge="1">
                  <a:txBody>
                    <a:bodyPr/>
                    <a:lstStyle/>
                    <a:p>
                      <a:endParaRPr lang="de-DE"/>
                    </a:p>
                  </a:txBody>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tx2"/>
                    </a:solidFill>
                  </a:tcPr>
                </a:tc>
              </a:tr>
              <a:tr h="509588">
                <a:tc gridSpan="3" vMerge="1">
                  <a:txBody>
                    <a:bodyPr/>
                    <a:lstStyle/>
                    <a:p>
                      <a:endParaRPr lang="de-DE"/>
                    </a:p>
                  </a:txBody>
                  <a:tcPr/>
                </a:tc>
                <a:tc hMerge="1" vMerge="1">
                  <a:txBody>
                    <a:bodyPr/>
                    <a:lstStyle/>
                    <a:p>
                      <a:endParaRPr lang="de-DE"/>
                    </a:p>
                  </a:txBody>
                  <a:tcPr/>
                </a:tc>
                <a:tc hMerge="1" vMerge="1">
                  <a:txBody>
                    <a:bodyPr/>
                    <a:lstStyle/>
                    <a:p>
                      <a:endParaRPr lang="de-DE"/>
                    </a:p>
                  </a:txBody>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vorhanden/ unbeeinträchtigt</a:t>
                      </a: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größtenteils vorhanden</a:t>
                      </a: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in geringem </a:t>
                      </a:r>
                      <a:b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b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Maße vorhanden</a:t>
                      </a: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nicht </a:t>
                      </a:r>
                    </a:p>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vorhanden</a:t>
                      </a: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endParaRPr>
                    </a:p>
                  </a:txBody>
                  <a:tcPr marL="17778" marR="17778" marT="36199"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4.2.1</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Erkennen von Personen aus dem näheren Umfeld</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Örtliche Orientierung</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Zeitliche Orientierung</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4.2.4</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Erinnern an wesentliche Ereignisse oder Beobachtungen</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4.2.5</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Steuern von mehrschrittigen Alltagshandlungen</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4.2.6</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Treffen von Entscheidungen im Alltagsleben</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4.2.7</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Verstehen von Sachverhalten und Informationen</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4.2.8</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Erkennen von Risiken und Gefahren</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4.2.9</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Mitteilen von elementaren Bedürfnissen</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4.2.10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 pos="2098675"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 pos="2098675"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 pos="2098675"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Verstehen von Aufforderungen</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4.2.11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Beteiligen an einem Gespräch</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p>
                  </a:txBody>
                  <a:tcPr marL="44444" marR="44444" marT="36199"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9" marB="36199" anchor="ctr" horzOverflow="overflow">
                    <a:lnL>
                      <a:noFill/>
                    </a:lnL>
                    <a:lnR>
                      <a:noFill/>
                    </a:lnR>
                    <a:lnT>
                      <a:noFill/>
                    </a:lnT>
                    <a:lnB>
                      <a:noFill/>
                    </a:lnB>
                    <a:lnTlToBr>
                      <a:noFill/>
                    </a:lnTlToBr>
                    <a:lnBlToTr>
                      <a:noFill/>
                    </a:lnBlToTr>
                    <a:solidFill>
                      <a:srgbClr val="BCE8FA"/>
                    </a:solidFill>
                  </a:tcPr>
                </a:tc>
              </a:tr>
            </a:tbl>
          </a:graphicData>
        </a:graphic>
      </p:graphicFrame>
      <p:sp>
        <p:nvSpPr>
          <p:cNvPr id="5" name="Datumsplatzhalter 4"/>
          <p:cNvSpPr>
            <a:spLocks noGrp="1"/>
          </p:cNvSpPr>
          <p:nvPr>
            <p:ph type="dt" sz="half" idx="10"/>
          </p:nvPr>
        </p:nvSpPr>
        <p:spPr/>
        <p:txBody>
          <a:bodyPr/>
          <a:lstStyle/>
          <a:p>
            <a:pPr>
              <a:defRPr/>
            </a:pPr>
            <a:fld id="{6E48EA68-B872-4988-95BF-815F99025258}" type="datetime1">
              <a:rPr lang="de-DE" smtClean="0"/>
              <a:t>29.10.2019</a:t>
            </a:fld>
            <a:endParaRPr lang="de-DE"/>
          </a:p>
        </p:txBody>
      </p:sp>
      <p:sp>
        <p:nvSpPr>
          <p:cNvPr id="6" name="Fußzeilenplatzhalter 5"/>
          <p:cNvSpPr>
            <a:spLocks noGrp="1"/>
          </p:cNvSpPr>
          <p:nvPr>
            <p:ph type="ftr" sz="quarter" idx="11"/>
          </p:nvPr>
        </p:nvSpPr>
        <p:spPr/>
        <p:txBody>
          <a:bodyPr/>
          <a:lstStyle/>
          <a:p>
            <a:pPr>
              <a:defRPr/>
            </a:pPr>
            <a:r>
              <a:rPr lang="de-DE" smtClean="0"/>
              <a:t>Pflegestärkungsgesetz II</a:t>
            </a:r>
            <a:endParaRPr lang="de-DE"/>
          </a:p>
        </p:txBody>
      </p:sp>
      <p:sp>
        <p:nvSpPr>
          <p:cNvPr id="7" name="Foliennummernplatzhalter 6"/>
          <p:cNvSpPr>
            <a:spLocks noGrp="1"/>
          </p:cNvSpPr>
          <p:nvPr>
            <p:ph type="sldNum" sz="quarter" idx="12"/>
          </p:nvPr>
        </p:nvSpPr>
        <p:spPr/>
        <p:txBody>
          <a:bodyPr/>
          <a:lstStyle/>
          <a:p>
            <a:pPr>
              <a:defRPr/>
            </a:pPr>
            <a:r>
              <a:rPr lang="de-DE" altLang="de-DE" smtClean="0"/>
              <a:t>Seite </a:t>
            </a:r>
            <a:fld id="{DA645CC2-A2F2-4BCE-8610-9E78907BB8A9}" type="slidenum">
              <a:rPr lang="de-DE" altLang="de-DE" smtClean="0"/>
              <a:pPr>
                <a:defRPr/>
              </a:pPr>
              <a:t>14</a:t>
            </a:fld>
            <a:endParaRPr lang="de-DE" altLang="de-DE"/>
          </a:p>
        </p:txBody>
      </p:sp>
    </p:spTree>
    <p:extLst>
      <p:ext uri="{BB962C8B-B14F-4D97-AF65-F5344CB8AC3E}">
        <p14:creationId xmlns:p14="http://schemas.microsoft.com/office/powerpoint/2010/main" val="576500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e 1"/>
          <p:cNvGraphicFramePr>
            <a:graphicFrameLocks noGrp="1"/>
          </p:cNvGraphicFramePr>
          <p:nvPr/>
        </p:nvGraphicFramePr>
        <p:xfrm>
          <a:off x="0" y="903288"/>
          <a:ext cx="9144000" cy="5394327"/>
        </p:xfrm>
        <a:graphic>
          <a:graphicData uri="http://schemas.openxmlformats.org/drawingml/2006/table">
            <a:tbl>
              <a:tblPr/>
              <a:tblGrid>
                <a:gridCol w="198438"/>
                <a:gridCol w="554037"/>
                <a:gridCol w="3692525"/>
                <a:gridCol w="1146175"/>
                <a:gridCol w="1146175"/>
                <a:gridCol w="1146175"/>
                <a:gridCol w="1146175"/>
                <a:gridCol w="114300"/>
              </a:tblGrid>
              <a:tr h="897653">
                <a:tc gridSpan="3">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hMerge="1">
                  <a:txBody>
                    <a:bodyPr/>
                    <a:lstStyle/>
                    <a:p>
                      <a:endParaRPr lang="de-DE"/>
                    </a:p>
                  </a:txBody>
                  <a:tcPr/>
                </a:tc>
                <a:tc h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nie </a:t>
                      </a:r>
                    </a:p>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oder </a:t>
                      </a:r>
                    </a:p>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sehr selten</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35977" marB="3617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selten</a:t>
                      </a:r>
                    </a:p>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ein- bis dreimal innerhalb von zwei Wochen</a:t>
                      </a:r>
                      <a:endPar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17778" marR="17778" marT="35977" marB="3617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häufig</a:t>
                      </a:r>
                    </a:p>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zweimal bis mehrmals wöchentlich, aber nicht täglich</a:t>
                      </a:r>
                      <a:endParaRPr kumimoji="0" lang="de-DE" altLang="de-DE" sz="1200" b="0"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endParaRPr>
                    </a:p>
                  </a:txBody>
                  <a:tcPr marL="17778" marR="17778" marT="35977" marB="3617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ts val="125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täglich</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35977" marB="3617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36176" marB="36176"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320625">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Motorisch geprägte Verhaltensauffälligkeiten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33014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Nächtliche Unruhe</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30157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Selbstschädigendes und autoaggressives Verhalten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r h="339671">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4.3.4</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Beschädigen von Gegenständen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45712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4.3.5</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Physisch aggressives Verhalten gegenüber anderen Personen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r h="33014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4.3.6</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Verbale Aggression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339671">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4.3.7</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Andere pflegerelevante vokale Auffälligkeiten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r h="45712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4.3.8</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Abwehr pflegerischer oder anderer unterstützender Maßnahmen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30157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4.3.9</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Wahnvorstellungen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r h="309514">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4.3.10</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Ängste</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33014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4.3.11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Antriebslosigkeit bei depressiver Stimmungslage</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r h="349195">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4.3.12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Sozial inadäquate Verhaltensweisen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chemeClr val="bg1"/>
                    </a:solidFill>
                  </a:tcPr>
                </a:tc>
              </a:tr>
              <a:tr h="33014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4.3.13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Sonstige pflegerelevante inadäquate Handlungen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7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36176" marB="36176" anchor="ctr" horzOverflow="overflow">
                    <a:lnL>
                      <a:noFill/>
                    </a:lnL>
                    <a:lnR>
                      <a:noFill/>
                    </a:lnR>
                    <a:lnT>
                      <a:noFill/>
                    </a:lnT>
                    <a:lnB>
                      <a:noFill/>
                    </a:lnB>
                    <a:lnTlToBr>
                      <a:noFill/>
                    </a:lnTlToBr>
                    <a:lnBlToTr>
                      <a:noFill/>
                    </a:lnBlToTr>
                    <a:solidFill>
                      <a:srgbClr val="BCE8FA"/>
                    </a:solidFill>
                  </a:tcPr>
                </a:tc>
              </a:tr>
            </a:tbl>
          </a:graphicData>
        </a:graphic>
      </p:graphicFrame>
      <p:sp>
        <p:nvSpPr>
          <p:cNvPr id="8" name="Rechteck 7"/>
          <p:cNvSpPr/>
          <p:nvPr/>
        </p:nvSpPr>
        <p:spPr>
          <a:xfrm>
            <a:off x="165894" y="230832"/>
            <a:ext cx="8542337" cy="461665"/>
          </a:xfrm>
          <a:prstGeom prst="rect">
            <a:avLst/>
          </a:prstGeom>
        </p:spPr>
        <p:txBody>
          <a:bodyPr>
            <a:spAutoFit/>
          </a:bodyPr>
          <a:lstStyle/>
          <a:p>
            <a:pPr>
              <a:defRPr/>
            </a:pPr>
            <a:r>
              <a:rPr lang="de-DE" altLang="de-DE" sz="2400" b="1" dirty="0">
                <a:solidFill>
                  <a:srgbClr val="829804"/>
                </a:solidFill>
                <a:latin typeface="Calibri" charset="0"/>
                <a:ea typeface="MS PGothic" charset="0"/>
                <a:cs typeface="Arial" charset="0"/>
              </a:rPr>
              <a:t>Modul 3: Verhaltensweisen und psychische Problemlagen </a:t>
            </a:r>
          </a:p>
        </p:txBody>
      </p:sp>
      <p:sp>
        <p:nvSpPr>
          <p:cNvPr id="50291" name="Textfeld 8"/>
          <p:cNvSpPr txBox="1">
            <a:spLocks noChangeArrowheads="1"/>
          </p:cNvSpPr>
          <p:nvPr/>
        </p:nvSpPr>
        <p:spPr bwMode="auto">
          <a:xfrm>
            <a:off x="328137" y="911303"/>
            <a:ext cx="3733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r>
              <a:rPr lang="de-DE" altLang="de-DE" sz="2000" dirty="0">
                <a:solidFill>
                  <a:schemeClr val="accent2"/>
                </a:solidFill>
                <a:ea typeface="MS PGothic" panose="020B0600070205080204" pitchFamily="34" charset="-128"/>
              </a:rPr>
              <a:t>Wie oft muss </a:t>
            </a:r>
            <a:r>
              <a:rPr lang="de-DE" altLang="de-DE" sz="2000" dirty="0" smtClean="0">
                <a:solidFill>
                  <a:schemeClr val="accent2"/>
                </a:solidFill>
                <a:ea typeface="MS PGothic" panose="020B0600070205080204" pitchFamily="34" charset="-128"/>
              </a:rPr>
              <a:t>eine Pflegeperson unterstützen</a:t>
            </a:r>
            <a:r>
              <a:rPr lang="de-DE" altLang="de-DE" sz="2000" dirty="0">
                <a:solidFill>
                  <a:schemeClr val="accent2"/>
                </a:solidFill>
                <a:ea typeface="MS PGothic" panose="020B0600070205080204" pitchFamily="34" charset="-128"/>
              </a:rPr>
              <a:t>? </a:t>
            </a:r>
          </a:p>
        </p:txBody>
      </p:sp>
      <p:sp>
        <p:nvSpPr>
          <p:cNvPr id="4" name="Datumsplatzhalter 3"/>
          <p:cNvSpPr>
            <a:spLocks noGrp="1"/>
          </p:cNvSpPr>
          <p:nvPr>
            <p:ph type="dt" sz="half" idx="14"/>
          </p:nvPr>
        </p:nvSpPr>
        <p:spPr/>
        <p:txBody>
          <a:bodyPr/>
          <a:lstStyle/>
          <a:p>
            <a:pPr>
              <a:defRPr/>
            </a:pPr>
            <a:fld id="{96DCD55C-A8E7-4686-98AF-2DCFBE67ED5C}" type="datetime1">
              <a:rPr lang="de-DE" smtClean="0"/>
              <a:t>29.10.2019</a:t>
            </a:fld>
            <a:endParaRPr lang="de-DE"/>
          </a:p>
        </p:txBody>
      </p:sp>
      <p:sp>
        <p:nvSpPr>
          <p:cNvPr id="5" name="Fußzeilenplatzhalter 4"/>
          <p:cNvSpPr>
            <a:spLocks noGrp="1"/>
          </p:cNvSpPr>
          <p:nvPr>
            <p:ph type="ftr" sz="quarter" idx="15"/>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15</a:t>
            </a:fld>
            <a:endParaRPr lang="de-DE" altLang="de-DE"/>
          </a:p>
        </p:txBody>
      </p:sp>
    </p:spTree>
    <p:extLst>
      <p:ext uri="{BB962C8B-B14F-4D97-AF65-F5344CB8AC3E}">
        <p14:creationId xmlns:p14="http://schemas.microsoft.com/office/powerpoint/2010/main" val="33059953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Inhaltsplatzhalter 2"/>
          <p:cNvSpPr>
            <a:spLocks noGrp="1"/>
          </p:cNvSpPr>
          <p:nvPr>
            <p:ph idx="4294967295"/>
          </p:nvPr>
        </p:nvSpPr>
        <p:spPr>
          <a:xfrm>
            <a:off x="322263" y="2565400"/>
            <a:ext cx="8713787" cy="2376488"/>
          </a:xfrm>
          <a:ln>
            <a:miter lim="800000"/>
            <a:headEnd/>
            <a:tailEnd/>
          </a:ln>
        </p:spPr>
        <p:txBody>
          <a:bodyPr lIns="91440" tIns="45720" rIns="91440" bIns="45720"/>
          <a:lstStyle/>
          <a:p>
            <a:pPr marL="0" eaLnBrk="1" hangingPunct="1">
              <a:buFont typeface="Wingdings" pitchFamily="2" charset="2"/>
              <a:buNone/>
              <a:defRPr/>
            </a:pPr>
            <a:endParaRPr lang="de-DE" dirty="0" smtClean="0">
              <a:latin typeface="Arial" charset="0"/>
              <a:cs typeface="Arial" charset="0"/>
            </a:endParaRPr>
          </a:p>
          <a:p>
            <a:pPr marL="457200" indent="-457200" eaLnBrk="1" hangingPunct="1">
              <a:buFont typeface="Wingdings" pitchFamily="2" charset="2"/>
              <a:buNone/>
              <a:defRPr/>
            </a:pPr>
            <a:endParaRPr lang="de-DE" b="1" dirty="0" smtClean="0">
              <a:latin typeface="Arial" charset="0"/>
              <a:cs typeface="Arial" charset="0"/>
            </a:endParaRPr>
          </a:p>
        </p:txBody>
      </p:sp>
      <p:graphicFrame>
        <p:nvGraphicFramePr>
          <p:cNvPr id="2" name="Tabelle 1"/>
          <p:cNvGraphicFramePr>
            <a:graphicFrameLocks noGrp="1"/>
          </p:cNvGraphicFramePr>
          <p:nvPr/>
        </p:nvGraphicFramePr>
        <p:xfrm>
          <a:off x="0" y="914400"/>
          <a:ext cx="9144000" cy="5349877"/>
        </p:xfrm>
        <a:graphic>
          <a:graphicData uri="http://schemas.openxmlformats.org/drawingml/2006/table">
            <a:tbl>
              <a:tblPr/>
              <a:tblGrid>
                <a:gridCol w="241300"/>
                <a:gridCol w="511175"/>
                <a:gridCol w="3692525"/>
                <a:gridCol w="1146175"/>
                <a:gridCol w="1146175"/>
                <a:gridCol w="1146175"/>
                <a:gridCol w="1146175"/>
                <a:gridCol w="114300"/>
              </a:tblGrid>
              <a:tr h="509588">
                <a:tc gridSpan="3">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199"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hMerge="1">
                  <a:txBody>
                    <a:bodyPr/>
                    <a:lstStyle/>
                    <a:p>
                      <a:endParaRPr lang="de-DE"/>
                    </a:p>
                  </a:txBody>
                  <a:tcPr/>
                </a:tc>
                <a:tc h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Selbstständig</a:t>
                      </a: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selbstständig</a:t>
                      </a: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unselbstständig</a:t>
                      </a: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unselbstständig</a:t>
                      </a: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36199" marB="36199"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Waschen des vorderen Oberkörpers</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Körperpflege im Bereich des Kopfes</a:t>
                      </a: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Waschen des Intimbereichs </a:t>
                      </a: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4.4.4</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Duschen und Baden einschließlich Waschen der Haare</a:t>
                      </a: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4.4.5</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An- und Auskleiden des Oberkörpers </a:t>
                      </a: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4.4.6</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An- und Auskleiden des Unterkörpers</a:t>
                      </a: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r>
              <a:tr h="48418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4.4.7</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Mundgerechtes Zubereiten der Nahrung und Eingießen von Getränken </a:t>
                      </a: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4.4.8</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Essen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6</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9</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4.4.9</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Trinken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6</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r>
              <a:tr h="3746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4.4.10</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Benutzen einer Toilette oder eines Toilettenstuhls </a:t>
                      </a: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6</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chemeClr val="bg1"/>
                    </a:solidFill>
                  </a:tcPr>
                </a:tc>
              </a:tr>
              <a:tr h="49688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4.4.11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Bewältigen der Folgen einer Harninkontinenz und  </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Umgang mit Dauerkatheter und Urostoma</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BCE8FA"/>
                    </a:solidFill>
                  </a:tcPr>
                </a:tc>
              </a:tr>
              <a:tr h="487363">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4.4.12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Bewältigen der Folgen einer Stuhlinkontinenz und </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Umgang mit Stoma</a:t>
                      </a: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199" anchor="ctr" horzOverflow="overflow">
                    <a:lnL>
                      <a:noFill/>
                    </a:lnL>
                    <a:lnR>
                      <a:noFill/>
                    </a:lnR>
                    <a:lnT>
                      <a:noFill/>
                    </a:lnT>
                    <a:lnB>
                      <a:noFill/>
                    </a:lnB>
                    <a:lnTlToBr>
                      <a:noFill/>
                    </a:lnTlToBr>
                    <a:lnBlToTr>
                      <a:noFill/>
                    </a:lnBlToTr>
                    <a:solidFill>
                      <a:srgbClr val="FFFFFF"/>
                    </a:solidFill>
                  </a:tcPr>
                </a:tc>
              </a:tr>
            </a:tbl>
          </a:graphicData>
        </a:graphic>
      </p:graphicFrame>
      <p:sp>
        <p:nvSpPr>
          <p:cNvPr id="56427" name="Rectangle 2"/>
          <p:cNvSpPr>
            <a:spLocks noGrp="1" noChangeArrowheads="1"/>
          </p:cNvSpPr>
          <p:nvPr>
            <p:ph type="title"/>
          </p:nvPr>
        </p:nvSpPr>
        <p:spPr>
          <a:xfrm>
            <a:off x="322263" y="444969"/>
            <a:ext cx="8416925" cy="461962"/>
          </a:xfrm>
        </p:spPr>
        <p:txBody>
          <a:bodyPr/>
          <a:lstStyle/>
          <a:p>
            <a:r>
              <a:rPr lang="de-DE" altLang="de-DE" sz="2400" dirty="0">
                <a:solidFill>
                  <a:srgbClr val="829804"/>
                </a:solidFill>
                <a:latin typeface="Calibri" charset="0"/>
                <a:ea typeface="MS PGothic" charset="0"/>
                <a:cs typeface="Arial" charset="0"/>
              </a:rPr>
              <a:t>Modul 4: Selbstversorgung </a:t>
            </a:r>
          </a:p>
        </p:txBody>
      </p:sp>
      <p:sp>
        <p:nvSpPr>
          <p:cNvPr id="56428" name="Textfeld 4"/>
          <p:cNvSpPr txBox="1">
            <a:spLocks noChangeArrowheads="1"/>
          </p:cNvSpPr>
          <p:nvPr/>
        </p:nvSpPr>
        <p:spPr bwMode="auto">
          <a:xfrm>
            <a:off x="-1241425" y="118427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endParaRPr lang="de-DE" altLang="de-DE" sz="1800">
              <a:latin typeface="Arial" panose="020B0604020202020204" pitchFamily="34" charset="0"/>
              <a:ea typeface="MS PGothic" panose="020B0600070205080204" pitchFamily="34" charset="-128"/>
            </a:endParaRPr>
          </a:p>
        </p:txBody>
      </p:sp>
      <p:sp>
        <p:nvSpPr>
          <p:cNvPr id="4" name="Datumsplatzhalter 3"/>
          <p:cNvSpPr>
            <a:spLocks noGrp="1"/>
          </p:cNvSpPr>
          <p:nvPr>
            <p:ph type="dt" sz="half" idx="14"/>
          </p:nvPr>
        </p:nvSpPr>
        <p:spPr/>
        <p:txBody>
          <a:bodyPr/>
          <a:lstStyle/>
          <a:p>
            <a:pPr>
              <a:defRPr/>
            </a:pPr>
            <a:fld id="{D8A4B175-5D53-43BE-B244-1DDA3266F5E7}" type="datetime1">
              <a:rPr lang="de-DE" smtClean="0"/>
              <a:t>29.10.2019</a:t>
            </a:fld>
            <a:endParaRPr lang="de-DE"/>
          </a:p>
        </p:txBody>
      </p:sp>
      <p:sp>
        <p:nvSpPr>
          <p:cNvPr id="5" name="Fußzeilenplatzhalter 4"/>
          <p:cNvSpPr>
            <a:spLocks noGrp="1"/>
          </p:cNvSpPr>
          <p:nvPr>
            <p:ph type="ftr" sz="quarter" idx="15"/>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16</a:t>
            </a:fld>
            <a:endParaRPr lang="de-DE" altLang="de-DE"/>
          </a:p>
        </p:txBody>
      </p:sp>
    </p:spTree>
    <p:extLst>
      <p:ext uri="{BB962C8B-B14F-4D97-AF65-F5344CB8AC3E}">
        <p14:creationId xmlns:p14="http://schemas.microsoft.com/office/powerpoint/2010/main" val="3476950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p:cNvSpPr>
          <p:nvPr>
            <p:ph type="title"/>
          </p:nvPr>
        </p:nvSpPr>
        <p:spPr>
          <a:xfrm>
            <a:off x="360363" y="720725"/>
            <a:ext cx="8416925" cy="1009650"/>
          </a:xfrm>
        </p:spPr>
        <p:txBody>
          <a:bodyPr/>
          <a:lstStyle/>
          <a:p>
            <a:pPr marL="1341438" indent="-1341438" eaLnBrk="1" hangingPunct="1">
              <a:tabLst>
                <a:tab pos="1341438" algn="l"/>
              </a:tabLst>
              <a:defRPr/>
            </a:pPr>
            <a:r>
              <a:rPr lang="de-DE" altLang="de-DE" sz="2900" dirty="0" smtClean="0">
                <a:solidFill>
                  <a:schemeClr val="accent2">
                    <a:lumMod val="75000"/>
                  </a:schemeClr>
                </a:solidFill>
              </a:rPr>
              <a:t>4.4.13	Ernährung </a:t>
            </a:r>
            <a:r>
              <a:rPr lang="de-DE" altLang="de-DE" sz="2900" dirty="0">
                <a:solidFill>
                  <a:schemeClr val="accent2">
                    <a:lumMod val="75000"/>
                  </a:schemeClr>
                </a:solidFill>
              </a:rPr>
              <a:t>parenteral oder über Sonde</a:t>
            </a:r>
          </a:p>
        </p:txBody>
      </p:sp>
      <p:pic>
        <p:nvPicPr>
          <p:cNvPr id="4608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75" y="2190750"/>
            <a:ext cx="84518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atumsplatzhalter 5"/>
          <p:cNvSpPr>
            <a:spLocks noGrp="1"/>
          </p:cNvSpPr>
          <p:nvPr>
            <p:ph type="dt" sz="quarter" idx="10"/>
          </p:nvPr>
        </p:nvSpPr>
        <p:spPr/>
        <p:txBody>
          <a:bodyPr/>
          <a:lstStyle/>
          <a:p>
            <a:pPr>
              <a:defRPr/>
            </a:pPr>
            <a:fld id="{5E59875A-7F1A-40E4-9981-FDDAFECB560A}" type="datetime1">
              <a:rPr lang="de-DE" smtClean="0"/>
              <a:t>29.10.2019</a:t>
            </a:fld>
            <a:endParaRPr lang="de-DE" dirty="0"/>
          </a:p>
        </p:txBody>
      </p:sp>
      <p:sp>
        <p:nvSpPr>
          <p:cNvPr id="7" name="Fußzeilenplatzhalter 6"/>
          <p:cNvSpPr>
            <a:spLocks noGrp="1"/>
          </p:cNvSpPr>
          <p:nvPr>
            <p:ph type="ftr" sz="quarter" idx="11"/>
          </p:nvPr>
        </p:nvSpPr>
        <p:spPr/>
        <p:txBody>
          <a:bodyPr/>
          <a:lstStyle/>
          <a:p>
            <a:pPr>
              <a:defRPr/>
            </a:pPr>
            <a:r>
              <a:rPr lang="de-DE" smtClean="0"/>
              <a:t>Pflegestärkungsgesetz II</a:t>
            </a:r>
            <a:endParaRPr lang="de-DE" dirty="0"/>
          </a:p>
        </p:txBody>
      </p:sp>
      <p:sp>
        <p:nvSpPr>
          <p:cNvPr id="46086" name="Foliennummernplatzhalt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de-DE" altLang="de-DE" smtClean="0">
                <a:solidFill>
                  <a:srgbClr val="FFFFFF"/>
                </a:solidFill>
                <a:latin typeface="Calibri" panose="020F0502020204030204" pitchFamily="34" charset="0"/>
              </a:rPr>
              <a:t>Seite 20</a:t>
            </a:r>
          </a:p>
        </p:txBody>
      </p:sp>
    </p:spTree>
    <p:extLst>
      <p:ext uri="{BB962C8B-B14F-4D97-AF65-F5344CB8AC3E}">
        <p14:creationId xmlns:p14="http://schemas.microsoft.com/office/powerpoint/2010/main" val="10085093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Inhaltsplatzhalter 2"/>
          <p:cNvSpPr>
            <a:spLocks noGrp="1"/>
          </p:cNvSpPr>
          <p:nvPr>
            <p:ph idx="4294967295"/>
          </p:nvPr>
        </p:nvSpPr>
        <p:spPr>
          <a:xfrm>
            <a:off x="322263" y="2565400"/>
            <a:ext cx="8713787" cy="2376488"/>
          </a:xfrm>
          <a:ln>
            <a:miter lim="800000"/>
            <a:headEnd/>
            <a:tailEnd/>
          </a:ln>
        </p:spPr>
        <p:txBody>
          <a:bodyPr lIns="91440" tIns="45720" rIns="91440" bIns="45720"/>
          <a:lstStyle/>
          <a:p>
            <a:pPr marL="0" eaLnBrk="1" hangingPunct="1">
              <a:buFont typeface="Wingdings" pitchFamily="2" charset="2"/>
              <a:buNone/>
              <a:defRPr/>
            </a:pPr>
            <a:endParaRPr lang="de-DE" dirty="0" smtClean="0">
              <a:latin typeface="Arial" charset="0"/>
              <a:cs typeface="Arial" charset="0"/>
            </a:endParaRPr>
          </a:p>
          <a:p>
            <a:pPr marL="457200" indent="-457200" eaLnBrk="1" hangingPunct="1">
              <a:buFont typeface="Wingdings" pitchFamily="2" charset="2"/>
              <a:buNone/>
              <a:defRPr/>
            </a:pPr>
            <a:endParaRPr lang="de-DE" b="1" dirty="0" smtClean="0">
              <a:latin typeface="Arial" charset="0"/>
              <a:cs typeface="Arial" charset="0"/>
            </a:endParaRPr>
          </a:p>
        </p:txBody>
      </p:sp>
      <p:sp>
        <p:nvSpPr>
          <p:cNvPr id="63491" name="Titel 1"/>
          <p:cNvSpPr>
            <a:spLocks noGrp="1"/>
          </p:cNvSpPr>
          <p:nvPr>
            <p:ph type="title"/>
          </p:nvPr>
        </p:nvSpPr>
        <p:spPr>
          <a:xfrm>
            <a:off x="239713" y="227013"/>
            <a:ext cx="8805862" cy="547687"/>
          </a:xfrm>
        </p:spPr>
        <p:txBody>
          <a:bodyPr lIns="91440" tIns="45720" rIns="91440" bIns="45720"/>
          <a:lstStyle/>
          <a:p>
            <a:pPr eaLnBrk="1" hangingPunct="1"/>
            <a:r>
              <a:rPr lang="de-DE" altLang="de-DE" sz="2400" dirty="0">
                <a:solidFill>
                  <a:srgbClr val="829804"/>
                </a:solidFill>
                <a:latin typeface="Calibri" charset="0"/>
                <a:ea typeface="MS PGothic" charset="0"/>
                <a:cs typeface="Arial" charset="0"/>
              </a:rPr>
              <a:t>Modul 5: Umgang mit Krankheit</a:t>
            </a:r>
          </a:p>
        </p:txBody>
      </p:sp>
      <p:graphicFrame>
        <p:nvGraphicFramePr>
          <p:cNvPr id="2" name="Tabelle 1"/>
          <p:cNvGraphicFramePr>
            <a:graphicFrameLocks noGrp="1"/>
          </p:cNvGraphicFramePr>
          <p:nvPr/>
        </p:nvGraphicFramePr>
        <p:xfrm>
          <a:off x="0" y="774700"/>
          <a:ext cx="9144000" cy="5502277"/>
        </p:xfrm>
        <a:graphic>
          <a:graphicData uri="http://schemas.openxmlformats.org/drawingml/2006/table">
            <a:tbl>
              <a:tblPr/>
              <a:tblGrid>
                <a:gridCol w="260350"/>
                <a:gridCol w="476250"/>
                <a:gridCol w="3741738"/>
                <a:gridCol w="933450"/>
                <a:gridCol w="933450"/>
                <a:gridCol w="933450"/>
                <a:gridCol w="931862"/>
                <a:gridCol w="933450"/>
              </a:tblGrid>
              <a:tr h="338114">
                <a:tc rowSpan="2" gridSpan="3">
                  <a:txBody>
                    <a:bodyPr/>
                    <a:lstStyle>
                      <a:lvl1pPr marL="719138">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719138"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Bewältigung von und selbstständiger Umgang mit krankheits- und therapiebedingten Anforderungen </a:t>
                      </a:r>
                    </a:p>
                    <a:p>
                      <a:pPr marL="719138"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und Belastungen in Bezug auf:</a:t>
                      </a:r>
                    </a:p>
                  </a:txBody>
                  <a:tcPr marL="44444" marR="44444" marT="36184" marB="36184"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rowSpan="2" hMerge="1">
                  <a:txBody>
                    <a:bodyPr/>
                    <a:lstStyle/>
                    <a:p>
                      <a:endParaRPr lang="de-DE"/>
                    </a:p>
                  </a:txBody>
                  <a:tcPr/>
                </a:tc>
                <a:tc rowSpan="2" hMerge="1">
                  <a:txBody>
                    <a:bodyPr/>
                    <a:lstStyle/>
                    <a:p>
                      <a:endParaRPr lang="de-DE"/>
                    </a:p>
                  </a:txBody>
                  <a:tcPr/>
                </a:tc>
                <a:tc gridSpan="2">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44444" marR="44444" marT="0" marB="36184" anchor="ctr" horzOverflow="overflow">
                    <a:lnL>
                      <a:noFill/>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FFFFFF"/>
                    </a:solidFill>
                  </a:tcPr>
                </a:tc>
                <a:tc hMerge="1">
                  <a:txBody>
                    <a:bodyPr/>
                    <a:lstStyle/>
                    <a:p>
                      <a:endParaRPr lang="de-DE"/>
                    </a:p>
                  </a:txBody>
                  <a:tcPr/>
                </a:tc>
                <a:tc gridSpan="3">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Häufigkeit der Hilfe </a:t>
                      </a: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(Anzahl eintragen)</a:t>
                      </a:r>
                      <a:endPar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44444" marR="44444" marT="0" marB="36184" anchor="ctr" horzOverflow="overflow">
                    <a:lnL>
                      <a:noFill/>
                    </a:lnL>
                    <a:lnR>
                      <a:noFill/>
                    </a:lnR>
                    <a:lnT>
                      <a:noFill/>
                    </a:lnT>
                    <a:lnB>
                      <a:noFill/>
                    </a:lnB>
                    <a:lnTlToBr>
                      <a:noFill/>
                    </a:lnTlToBr>
                    <a:lnBlToTr>
                      <a:noFill/>
                    </a:lnBlToTr>
                    <a:solidFill>
                      <a:schemeClr val="tx2"/>
                    </a:solidFill>
                  </a:tcPr>
                </a:tc>
                <a:tc hMerge="1">
                  <a:txBody>
                    <a:bodyPr/>
                    <a:lstStyle/>
                    <a:p>
                      <a:endParaRPr lang="de-DE"/>
                    </a:p>
                  </a:txBody>
                  <a:tcPr/>
                </a:tc>
                <a:tc hMerge="1">
                  <a:txBody>
                    <a:bodyPr/>
                    <a:lstStyle/>
                    <a:p>
                      <a:endParaRPr lang="de-DE"/>
                    </a:p>
                  </a:txBody>
                  <a:tcPr/>
                </a:tc>
              </a:tr>
              <a:tr h="373037">
                <a:tc gridSpan="3" vMerge="1">
                  <a:txBody>
                    <a:bodyPr/>
                    <a:lstStyle/>
                    <a:p>
                      <a:endParaRPr lang="de-DE"/>
                    </a:p>
                  </a:txBody>
                  <a:tcPr/>
                </a:tc>
                <a:tc hMerge="1" vMerge="1">
                  <a:txBody>
                    <a:bodyPr/>
                    <a:lstStyle/>
                    <a:p>
                      <a:endParaRPr lang="de-DE"/>
                    </a:p>
                  </a:txBody>
                  <a:tcPr/>
                </a:tc>
                <a:tc hMerge="1" v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entfällt</a:t>
                      </a:r>
                    </a:p>
                  </a:txBody>
                  <a:tcPr marL="17778" marR="17778" marT="0" marB="36184"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selbstständig</a:t>
                      </a:r>
                    </a:p>
                  </a:txBody>
                  <a:tcPr marL="17778" marR="17778" marT="0" marB="36184"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pro Tag</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84" anchor="ctr" horzOverflow="overflow">
                    <a:lnL w="19050" cap="flat" cmpd="sng" algn="ctr">
                      <a:solidFill>
                        <a:srgbClr val="064882"/>
                      </a:solidFill>
                      <a:prstDash val="solid"/>
                      <a:round/>
                      <a:headEnd type="none" w="med" len="med"/>
                      <a:tailEnd type="none" w="med" len="med"/>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pro Woche</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84"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pro Monat</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184"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Medikation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w="19050"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Injektionen</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Versorgung intravenöser Zugänge (Port)</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BCE8FA"/>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4.5.4</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Absaugen und Sauerstoffgabe</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4.5.5</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Einreibungen sowie Kälte- und Wärmeanwendungen</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BCE8FA"/>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4.5.6</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Messung und Deutung von Körperzuständen </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4.5.7</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körpernahe Hilfsmittel</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4.5.8</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Verbandwechsel und Wundversorgung </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4.5.9</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Versorgung mit Stoma</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BCE8FA"/>
                    </a:solidFill>
                  </a:tcPr>
                </a:tc>
              </a:tr>
              <a:tr h="427399">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4.5.10</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Regelmäßige Einmalkatheterisierung und </a:t>
                      </a:r>
                    </a:p>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Nutzung von Abführmethoden</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Therapiemaßnahmen in häuslicher Umgebung </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w="19050" cap="flat" cmpd="sng" algn="ctr">
                      <a:solidFill>
                        <a:srgbClr val="064882"/>
                      </a:solidFill>
                      <a:prstDash val="solid"/>
                      <a:round/>
                      <a:headEnd type="none" w="med" len="med"/>
                      <a:tailEnd type="none" w="med" len="med"/>
                    </a:lnB>
                    <a:lnTlToBr>
                      <a:noFill/>
                    </a:lnTlToBr>
                    <a:lnBlToTr>
                      <a:noFill/>
                    </a:lnBlToTr>
                    <a:solidFill>
                      <a:srgbClr val="BCE8FA"/>
                    </a:solidFill>
                  </a:tcPr>
                </a:tc>
              </a:tr>
              <a:tr h="446056">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4.5.12</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Zeit- und technikintensive Maßnahmen in häuslicher Umgebung </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w="19050" cap="flat" cmpd="sng" algn="ctr">
                      <a:solidFill>
                        <a:srgbClr val="064882"/>
                      </a:solidFill>
                      <a:prstDash val="solid"/>
                      <a:round/>
                      <a:headEnd type="none" w="med" len="med"/>
                      <a:tailEnd type="none" w="med" len="med"/>
                    </a:lnT>
                    <a:lnB>
                      <a:noFill/>
                    </a:lnB>
                    <a:lnTlToBr>
                      <a:noFill/>
                    </a:lnTlToBr>
                    <a:lnBlToTr>
                      <a:noFill/>
                    </a:lnBlToTr>
                    <a:solidFill>
                      <a:schemeClr val="bg1"/>
                    </a:solidFill>
                  </a:tcPr>
                </a:tc>
              </a:tr>
              <a:tr h="274618">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 pos="2098675"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 pos="2098675"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 pos="2098675"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 pos="2098675"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 pos="2098675"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Arztbesuche</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dirty="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AECB06"/>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BCE8FA"/>
                    </a:solidFill>
                  </a:tcPr>
                </a:tc>
              </a:tr>
              <a:tr h="453992">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4.5.14</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Besuche anderer medizinischer oder therapeutischer Einrichtungen (bis zu 3 Std.)</a:t>
                      </a: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AECB06"/>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FFFFFF"/>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FFFFFF"/>
                    </a:solidFill>
                  </a:tcPr>
                </a:tc>
              </a:tr>
              <a:tr h="442881">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4.5.15</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85"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Zeitlich ausgedehnte Besuche medizinischer oder therapeutischer Einrichtungen (länger als 3 Std.)</a:t>
                      </a:r>
                    </a:p>
                  </a:txBody>
                  <a:tcPr marL="44444" marR="44444" marT="0" marB="35985" anchor="ctr" horzOverflow="overflow">
                    <a:lnL>
                      <a:noFill/>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AECB06"/>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800" b="0" i="0" u="none" strike="noStrike" cap="none" normalizeH="0" baseline="0" smtClean="0">
                        <a:ln>
                          <a:noFill/>
                        </a:ln>
                        <a:solidFill>
                          <a:schemeClr val="tx1"/>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a:noFill/>
                    </a:lnR>
                    <a:lnT>
                      <a:noFill/>
                    </a:lnT>
                    <a:lnB>
                      <a:noFill/>
                    </a:lnB>
                    <a:lnTlToBr>
                      <a:noFill/>
                    </a:lnTlToBr>
                    <a:lnBlToTr>
                      <a:noFill/>
                    </a:lnBlToTr>
                    <a:solidFill>
                      <a:srgbClr val="BCE8FA"/>
                    </a:solidFill>
                  </a:tcPr>
                </a:tc>
              </a:tr>
            </a:tbl>
          </a:graphicData>
        </a:graphic>
      </p:graphicFrame>
      <p:sp>
        <p:nvSpPr>
          <p:cNvPr id="63630" name="Textfeld 4"/>
          <p:cNvSpPr txBox="1">
            <a:spLocks noChangeArrowheads="1"/>
          </p:cNvSpPr>
          <p:nvPr/>
        </p:nvSpPr>
        <p:spPr bwMode="auto">
          <a:xfrm>
            <a:off x="-777875" y="1733550"/>
            <a:ext cx="185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endParaRPr lang="de-DE" altLang="de-DE" sz="1800">
              <a:latin typeface="Arial" panose="020B0604020202020204" pitchFamily="34" charset="0"/>
              <a:ea typeface="MS PGothic" panose="020B0600070205080204" pitchFamily="34" charset="-128"/>
            </a:endParaRPr>
          </a:p>
        </p:txBody>
      </p:sp>
      <p:sp>
        <p:nvSpPr>
          <p:cNvPr id="63631" name="Textfeld 6"/>
          <p:cNvSpPr txBox="1">
            <a:spLocks noChangeArrowheads="1"/>
          </p:cNvSpPr>
          <p:nvPr/>
        </p:nvSpPr>
        <p:spPr bwMode="auto">
          <a:xfrm>
            <a:off x="-261938" y="12112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r>
              <a:rPr lang="de-DE" altLang="de-DE" sz="1800">
                <a:latin typeface="Arial" panose="020B0604020202020204" pitchFamily="34" charset="0"/>
                <a:ea typeface="MS PGothic" panose="020B0600070205080204" pitchFamily="34" charset="-128"/>
              </a:rPr>
              <a:t> </a:t>
            </a:r>
          </a:p>
        </p:txBody>
      </p:sp>
      <p:sp>
        <p:nvSpPr>
          <p:cNvPr id="5" name="Datumsplatzhalter 4"/>
          <p:cNvSpPr>
            <a:spLocks noGrp="1"/>
          </p:cNvSpPr>
          <p:nvPr>
            <p:ph type="dt" sz="half" idx="14"/>
          </p:nvPr>
        </p:nvSpPr>
        <p:spPr/>
        <p:txBody>
          <a:bodyPr/>
          <a:lstStyle/>
          <a:p>
            <a:pPr>
              <a:defRPr/>
            </a:pPr>
            <a:fld id="{0C6154E1-8F9F-4EC9-8D5D-FC58DC6A8CC9}" type="datetime1">
              <a:rPr lang="de-DE" smtClean="0"/>
              <a:t>29.10.2019</a:t>
            </a:fld>
            <a:endParaRPr lang="de-DE"/>
          </a:p>
        </p:txBody>
      </p:sp>
      <p:sp>
        <p:nvSpPr>
          <p:cNvPr id="6" name="Fußzeilenplatzhalter 5"/>
          <p:cNvSpPr>
            <a:spLocks noGrp="1"/>
          </p:cNvSpPr>
          <p:nvPr>
            <p:ph type="ftr" sz="quarter" idx="15"/>
          </p:nvPr>
        </p:nvSpPr>
        <p:spPr/>
        <p:txBody>
          <a:bodyPr/>
          <a:lstStyle/>
          <a:p>
            <a:pPr>
              <a:defRPr/>
            </a:pPr>
            <a:r>
              <a:rPr lang="de-DE" smtClean="0"/>
              <a:t>Pflegestärkungsgesetz II</a:t>
            </a:r>
            <a:endParaRPr lang="de-DE"/>
          </a:p>
        </p:txBody>
      </p:sp>
      <p:sp>
        <p:nvSpPr>
          <p:cNvPr id="7" name="Foliennummernplatzhalter 6"/>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18</a:t>
            </a:fld>
            <a:endParaRPr lang="de-DE" altLang="de-DE"/>
          </a:p>
        </p:txBody>
      </p:sp>
    </p:spTree>
    <p:extLst>
      <p:ext uri="{BB962C8B-B14F-4D97-AF65-F5344CB8AC3E}">
        <p14:creationId xmlns:p14="http://schemas.microsoft.com/office/powerpoint/2010/main" val="13301401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el 1"/>
          <p:cNvSpPr>
            <a:spLocks noGrp="1"/>
          </p:cNvSpPr>
          <p:nvPr>
            <p:ph type="title"/>
          </p:nvPr>
        </p:nvSpPr>
        <p:spPr>
          <a:xfrm>
            <a:off x="239713" y="413268"/>
            <a:ext cx="8805862" cy="547687"/>
          </a:xfrm>
        </p:spPr>
        <p:txBody>
          <a:bodyPr lIns="91440" tIns="45720" rIns="91440" bIns="45720"/>
          <a:lstStyle/>
          <a:p>
            <a:pPr eaLnBrk="1" hangingPunct="1"/>
            <a:r>
              <a:rPr lang="de-DE" altLang="de-DE" sz="2400" dirty="0">
                <a:solidFill>
                  <a:srgbClr val="829804"/>
                </a:solidFill>
                <a:latin typeface="Calibri" charset="0"/>
                <a:ea typeface="MS PGothic" charset="0"/>
                <a:cs typeface="Arial" charset="0"/>
              </a:rPr>
              <a:t>Modul 5: Umgang mit Krankheit</a:t>
            </a:r>
          </a:p>
        </p:txBody>
      </p:sp>
      <p:graphicFrame>
        <p:nvGraphicFramePr>
          <p:cNvPr id="2" name="Tabelle 1"/>
          <p:cNvGraphicFramePr>
            <a:graphicFrameLocks noGrp="1"/>
          </p:cNvGraphicFramePr>
          <p:nvPr/>
        </p:nvGraphicFramePr>
        <p:xfrm>
          <a:off x="0" y="2154238"/>
          <a:ext cx="9144000" cy="2559051"/>
        </p:xfrm>
        <a:graphic>
          <a:graphicData uri="http://schemas.openxmlformats.org/drawingml/2006/table">
            <a:tbl>
              <a:tblPr/>
              <a:tblGrid>
                <a:gridCol w="233363"/>
                <a:gridCol w="642937"/>
                <a:gridCol w="2047875"/>
                <a:gridCol w="1193800"/>
                <a:gridCol w="1212850"/>
                <a:gridCol w="1336675"/>
                <a:gridCol w="1231900"/>
                <a:gridCol w="1130300"/>
                <a:gridCol w="114300"/>
              </a:tblGrid>
              <a:tr h="500063">
                <a:tc rowSpan="2" gridSpan="3">
                  <a:txBody>
                    <a:bodyPr/>
                    <a:lstStyle>
                      <a:lvl1pPr marL="719138">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719138"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196" marB="36196" horzOverflow="overflow">
                    <a:lnL>
                      <a:noFill/>
                    </a:lnL>
                    <a:lnR w="19050" cap="flat" cmpd="sng" algn="ctr">
                      <a:solidFill>
                        <a:srgbClr val="064882"/>
                      </a:solidFill>
                      <a:prstDash val="solid"/>
                      <a:round/>
                      <a:headEnd type="none" w="med" len="med"/>
                      <a:tailEnd type="none" w="med" len="med"/>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rowSpan="2" hMerge="1">
                  <a:txBody>
                    <a:bodyPr/>
                    <a:lstStyle/>
                    <a:p>
                      <a:endParaRPr lang="de-DE"/>
                    </a:p>
                  </a:txBody>
                  <a:tcPr/>
                </a:tc>
                <a:tc rowSpan="2" h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entfällt/ </a:t>
                      </a:r>
                      <a:b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br>
                      <a: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nicht erforderlich</a:t>
                      </a:r>
                    </a:p>
                  </a:txBody>
                  <a:tcPr marL="17778" marR="17778" marT="46800" marB="36196"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selbstständig </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endParaRPr>
                    </a:p>
                  </a:txBody>
                  <a:tcPr marL="17778" marR="17778" marT="46800" marB="36196"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19050" cap="flat" cmpd="sng" algn="ctr">
                      <a:solidFill>
                        <a:srgbClr val="064882"/>
                      </a:solidFill>
                      <a:prstDash val="solid"/>
                      <a:round/>
                      <a:headEnd type="none" w="med" len="med"/>
                      <a:tailEnd type="none" w="med" len="med"/>
                    </a:lnT>
                    <a:lnB>
                      <a:noFill/>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selbstständig</a:t>
                      </a:r>
                    </a:p>
                  </a:txBody>
                  <a:tcPr marL="17778" marR="17778" marT="46800" marB="36196" horzOverflow="overflow">
                    <a:lnL w="19050" cap="flat" cmpd="sng" algn="ctr">
                      <a:solidFill>
                        <a:srgbClr val="064882"/>
                      </a:solidFill>
                      <a:prstDash val="solid"/>
                      <a:round/>
                      <a:headEnd type="none" w="med" len="med"/>
                      <a:tailEnd type="none" w="med" len="med"/>
                    </a:lnL>
                    <a:lnR>
                      <a:noFill/>
                    </a:lnR>
                    <a:lnT w="19050" cap="flat" cmpd="sng" algn="ctr">
                      <a:solidFill>
                        <a:srgbClr val="064882"/>
                      </a:solidFill>
                      <a:prstDash val="solid"/>
                      <a:round/>
                      <a:headEnd type="none" w="med" len="med"/>
                      <a:tailEnd type="none" w="med" len="med"/>
                    </a:lnT>
                    <a:lnB>
                      <a:noFill/>
                    </a:lnB>
                    <a:lnTlToBr>
                      <a:noFill/>
                    </a:lnTlToBr>
                    <a:lnBlToTr>
                      <a:noFill/>
                    </a:lnBlToTr>
                    <a:solidFill>
                      <a:srgbClr val="06488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unselbstständig</a:t>
                      </a:r>
                    </a:p>
                  </a:txBody>
                  <a:tcPr marL="17778" marR="17778" marT="46800" marB="36196"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rgbClr val="06488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unselbstständig</a:t>
                      </a:r>
                    </a:p>
                  </a:txBody>
                  <a:tcPr marL="17778" marR="17778" marT="46800" marB="36196"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rgbClr val="06488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endParaRPr>
                    </a:p>
                  </a:txBody>
                  <a:tcPr marL="17778" marR="17778" marT="46800" marB="36196" horzOverflow="overflow">
                    <a:lnL>
                      <a:noFill/>
                    </a:lnL>
                    <a:lnR>
                      <a:noFill/>
                    </a:lnR>
                    <a:lnT w="19050" cap="flat" cmpd="sng" algn="ctr">
                      <a:solidFill>
                        <a:srgbClr val="064882"/>
                      </a:solidFill>
                      <a:prstDash val="solid"/>
                      <a:round/>
                      <a:headEnd type="none" w="med" len="med"/>
                      <a:tailEnd type="none" w="med" len="med"/>
                    </a:lnT>
                    <a:lnB>
                      <a:noFill/>
                    </a:lnB>
                    <a:lnTlToBr>
                      <a:noFill/>
                    </a:lnTlToBr>
                    <a:lnBlToTr>
                      <a:noFill/>
                    </a:lnBlToTr>
                    <a:solidFill>
                      <a:srgbClr val="064882"/>
                    </a:solidFill>
                  </a:tcPr>
                </a:tc>
              </a:tr>
              <a:tr h="1023938">
                <a:tc gridSpan="3" vMerge="1">
                  <a:txBody>
                    <a:bodyPr/>
                    <a:lstStyle/>
                    <a:p>
                      <a:endParaRPr lang="de-DE"/>
                    </a:p>
                  </a:txBody>
                  <a:tcPr/>
                </a:tc>
                <a:tc hMerge="1" vMerge="1">
                  <a:txBody>
                    <a:bodyPr/>
                    <a:lstStyle/>
                    <a:p>
                      <a:endParaRPr lang="de-DE"/>
                    </a:p>
                  </a:txBody>
                  <a:tcPr/>
                </a:tc>
                <a:tc hMerge="1" v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endParaRPr>
                    </a:p>
                  </a:txBody>
                  <a:tcPr marL="17778" marR="17778" marT="46800" marB="36196"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a:noFill/>
                    </a:lnT>
                    <a:lnB w="28575" cap="flat" cmpd="sng" algn="ctr">
                      <a:solidFill>
                        <a:srgbClr val="58C6F2"/>
                      </a:solidFill>
                      <a:prstDash val="solid"/>
                      <a:round/>
                      <a:headEnd type="none" w="med" len="med"/>
                      <a:tailEnd type="none" w="med" len="med"/>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Bereitstellen </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einer Diät </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rPr>
                        <a:t>reicht aus</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chemeClr val="accent1"/>
                        </a:solidFill>
                        <a:effectLst/>
                        <a:latin typeface="Calibri" panose="020F0502020204030204" pitchFamily="34" charset="0"/>
                        <a:ea typeface="MS PGothic" panose="020B0600070205080204" pitchFamily="34" charset="-128"/>
                      </a:endParaRPr>
                    </a:p>
                  </a:txBody>
                  <a:tcPr marL="17778" marR="17778" marT="46800" marB="36196"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a:noFill/>
                    </a:lnT>
                    <a:lnB w="28575" cap="flat" cmpd="sng" algn="ctr">
                      <a:solidFill>
                        <a:srgbClr val="58C6F2"/>
                      </a:solidFill>
                      <a:prstDash val="solid"/>
                      <a:round/>
                      <a:headEnd type="none" w="med" len="med"/>
                      <a:tailEnd type="none" w="med" len="med"/>
                    </a:lnB>
                    <a:lnTlToBr>
                      <a:noFill/>
                    </a:lnTlToBr>
                    <a:lnBlToTr>
                      <a:noFill/>
                    </a:lnBlToTr>
                    <a:solidFill>
                      <a:srgbClr val="9BDDF7"/>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Erinnerung/ Anleitung ist mindestens</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 </a:t>
                      </a: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einmal täglich </a:t>
                      </a: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notwendig</a:t>
                      </a: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46800" marB="36196" horzOverflow="overflow">
                    <a:lnL w="19050" cap="flat" cmpd="sng" algn="ctr">
                      <a:solidFill>
                        <a:srgbClr val="064882"/>
                      </a:solidFill>
                      <a:prstDash val="solid"/>
                      <a:round/>
                      <a:headEnd type="none" w="med" len="med"/>
                      <a:tailEnd type="none" w="med" len="med"/>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benötigt meistens Anleitung/ Beaufsichtigung,</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rPr>
                        <a:t>mehrmals täglich</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46800" marB="3619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benötigt </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immer</a:t>
                      </a: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 </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Anleitung/</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9BDDF7"/>
                          </a:solidFill>
                          <a:effectLst/>
                          <a:latin typeface="Calibri" panose="020F0502020204030204" pitchFamily="34" charset="0"/>
                          <a:ea typeface="MS PGothic" panose="020B0600070205080204" pitchFamily="34" charset="-128"/>
                          <a:cs typeface="Arial" panose="020B0604020202020204" pitchFamily="34" charset="0"/>
                        </a:rPr>
                        <a:t>Beaufsichtigung</a:t>
                      </a:r>
                    </a:p>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46800" marB="3619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46800" marB="3619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103505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0" anchor="ctr" horzOverflow="overflow">
                    <a:lnL>
                      <a:noFill/>
                    </a:lnL>
                    <a:lnR>
                      <a:noFill/>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4.5.16</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4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5997" anchor="ctr" horzOverflow="overflow">
                    <a:lnL>
                      <a:noFill/>
                    </a:lnL>
                    <a:lnR>
                      <a:noFill/>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Einhalten einer Diät oder </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anderer krankheits- </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oder therapiebedingter Verhaltensvorschriften</a:t>
                      </a:r>
                    </a:p>
                  </a:txBody>
                  <a:tcPr marL="44444" marR="44444" marT="0" marB="35997" anchor="ctr" horzOverflow="overflow">
                    <a:lnL>
                      <a:noFill/>
                    </a:lnL>
                    <a:lnR w="19050"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0" anchor="ctr" horzOverflow="overflow">
                    <a:lnL w="9525" cap="flat" cmpd="sng" algn="ctr">
                      <a:solidFill>
                        <a:srgbClr val="064882"/>
                      </a:solidFill>
                      <a:prstDash val="solid"/>
                      <a:round/>
                      <a:headEnd type="none" w="med" len="med"/>
                      <a:tailEnd type="none" w="med" len="med"/>
                    </a:lnL>
                    <a:lnR w="19050"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800" b="1" i="0" u="none" strike="noStrike" cap="none" normalizeH="0" baseline="0" smtClean="0">
                          <a:ln>
                            <a:noFill/>
                          </a:ln>
                          <a:solidFill>
                            <a:schemeClr val="tx2"/>
                          </a:solidFill>
                          <a:effectLst/>
                          <a:latin typeface="Calibri" panose="020F0502020204030204" pitchFamily="34" charset="0"/>
                          <a:ea typeface="MS PGothic" panose="020B0600070205080204" pitchFamily="34" charset="-128"/>
                        </a:rPr>
                        <a:t>1</a:t>
                      </a:r>
                    </a:p>
                  </a:txBody>
                  <a:tcPr marL="44444" marR="44444" marT="0" marB="0" anchor="ctr" horzOverflow="overflow">
                    <a:lnL w="19050"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800" b="1" i="0" u="none" strike="noStrike" cap="none" normalizeH="0" baseline="0" smtClean="0">
                          <a:ln>
                            <a:noFill/>
                          </a:ln>
                          <a:solidFill>
                            <a:schemeClr val="tx2"/>
                          </a:solidFill>
                          <a:effectLst/>
                          <a:latin typeface="Calibri" panose="020F0502020204030204" pitchFamily="34" charset="0"/>
                          <a:ea typeface="MS PGothic" panose="020B0600070205080204" pitchFamily="34" charset="-128"/>
                        </a:rPr>
                        <a:t>2</a:t>
                      </a:r>
                    </a:p>
                  </a:txBody>
                  <a:tcPr marL="44444" marR="44444" marT="0" marB="0" anchor="ctr" horzOverflow="overflow">
                    <a:lnL w="9525" cap="flat" cmpd="sng" algn="ctr">
                      <a:solidFill>
                        <a:srgbClr val="064882"/>
                      </a:solidFill>
                      <a:prstDash val="solid"/>
                      <a:round/>
                      <a:headEnd type="none" w="med" len="med"/>
                      <a:tailEnd type="none" w="med" len="med"/>
                    </a:lnL>
                    <a:lnR w="9525" cap="flat" cmpd="sng" algn="ctr">
                      <a:solidFill>
                        <a:srgbClr val="064882"/>
                      </a:solidFill>
                      <a:prstDash val="solid"/>
                      <a:round/>
                      <a:headEnd type="none" w="med" len="med"/>
                      <a:tailEnd type="none" w="med" len="med"/>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gridSpan="2">
                  <a:txBody>
                    <a:bodyPr/>
                    <a:lstStyle>
                      <a:lvl1pPr>
                        <a:lnSpc>
                          <a:spcPts val="2400"/>
                        </a:lnSpc>
                        <a:buClr>
                          <a:srgbClr val="009EE3"/>
                        </a:buClr>
                        <a:buFont typeface="Lucida Grande" charset="0"/>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800" b="1" i="0" u="none" strike="noStrike" cap="none" normalizeH="0" baseline="0" smtClean="0">
                          <a:ln>
                            <a:noFill/>
                          </a:ln>
                          <a:solidFill>
                            <a:schemeClr val="tx2"/>
                          </a:solidFill>
                          <a:effectLst/>
                          <a:latin typeface="Calibri" panose="020F0502020204030204" pitchFamily="34" charset="0"/>
                          <a:ea typeface="MS PGothic" panose="020B0600070205080204" pitchFamily="34" charset="-128"/>
                        </a:rPr>
                        <a:t>3</a:t>
                      </a:r>
                    </a:p>
                  </a:txBody>
                  <a:tcPr marL="44444" marR="44444" marT="0" marB="0" anchor="ctr" horzOverflow="overflow">
                    <a:lnL w="9525" cap="flat" cmpd="sng" algn="ctr">
                      <a:solidFill>
                        <a:srgbClr val="064882"/>
                      </a:solidFill>
                      <a:prstDash val="solid"/>
                      <a:round/>
                      <a:headEnd type="none" w="med" len="med"/>
                      <a:tailEnd type="none" w="med" len="med"/>
                    </a:lnL>
                    <a:lnR>
                      <a:noFill/>
                    </a:lnR>
                    <a:lnT w="28575"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BCE8FA"/>
                    </a:solidFill>
                  </a:tcPr>
                </a:tc>
                <a:tc hMerge="1">
                  <a:txBody>
                    <a:bodyPr/>
                    <a:lstStyle/>
                    <a:p>
                      <a:endParaRPr lang="de-DE"/>
                    </a:p>
                  </a:txBody>
                  <a:tcPr/>
                </a:tc>
              </a:tr>
            </a:tbl>
          </a:graphicData>
        </a:graphic>
      </p:graphicFrame>
      <p:sp>
        <p:nvSpPr>
          <p:cNvPr id="65569" name="Textfeld 4"/>
          <p:cNvSpPr txBox="1">
            <a:spLocks noChangeArrowheads="1"/>
          </p:cNvSpPr>
          <p:nvPr/>
        </p:nvSpPr>
        <p:spPr bwMode="auto">
          <a:xfrm>
            <a:off x="-777875" y="1733550"/>
            <a:ext cx="185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endParaRPr lang="de-DE" altLang="de-DE" sz="1800">
              <a:latin typeface="Arial" panose="020B0604020202020204" pitchFamily="34" charset="0"/>
              <a:ea typeface="MS PGothic" panose="020B0600070205080204" pitchFamily="34" charset="-128"/>
            </a:endParaRPr>
          </a:p>
        </p:txBody>
      </p:sp>
      <p:sp>
        <p:nvSpPr>
          <p:cNvPr id="65570" name="Textfeld 6"/>
          <p:cNvSpPr txBox="1">
            <a:spLocks noChangeArrowheads="1"/>
          </p:cNvSpPr>
          <p:nvPr/>
        </p:nvSpPr>
        <p:spPr bwMode="auto">
          <a:xfrm>
            <a:off x="-261938" y="12112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r>
              <a:rPr lang="de-DE" altLang="de-DE" sz="1800">
                <a:latin typeface="Arial" panose="020B0604020202020204" pitchFamily="34" charset="0"/>
                <a:ea typeface="MS PGothic" panose="020B0600070205080204" pitchFamily="34" charset="-128"/>
              </a:rPr>
              <a:t> </a:t>
            </a:r>
          </a:p>
        </p:txBody>
      </p:sp>
      <p:sp>
        <p:nvSpPr>
          <p:cNvPr id="4" name="Datumsplatzhalter 3"/>
          <p:cNvSpPr>
            <a:spLocks noGrp="1"/>
          </p:cNvSpPr>
          <p:nvPr>
            <p:ph type="dt" sz="half" idx="14"/>
          </p:nvPr>
        </p:nvSpPr>
        <p:spPr/>
        <p:txBody>
          <a:bodyPr/>
          <a:lstStyle/>
          <a:p>
            <a:pPr>
              <a:defRPr/>
            </a:pPr>
            <a:fld id="{7C991A1B-5B99-4E28-AE80-CA87877A5830}" type="datetime1">
              <a:rPr lang="de-DE" smtClean="0"/>
              <a:t>29.10.2019</a:t>
            </a:fld>
            <a:endParaRPr lang="de-DE"/>
          </a:p>
        </p:txBody>
      </p:sp>
      <p:sp>
        <p:nvSpPr>
          <p:cNvPr id="5" name="Fußzeilenplatzhalter 4"/>
          <p:cNvSpPr>
            <a:spLocks noGrp="1"/>
          </p:cNvSpPr>
          <p:nvPr>
            <p:ph type="ftr" sz="quarter" idx="15"/>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19</a:t>
            </a:fld>
            <a:endParaRPr lang="de-DE" altLang="de-DE"/>
          </a:p>
        </p:txBody>
      </p:sp>
    </p:spTree>
    <p:extLst>
      <p:ext uri="{BB962C8B-B14F-4D97-AF65-F5344CB8AC3E}">
        <p14:creationId xmlns:p14="http://schemas.microsoft.com/office/powerpoint/2010/main" val="38070139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e 1"/>
          <p:cNvGraphicFramePr>
            <a:graphicFrameLocks noGrp="1"/>
          </p:cNvGraphicFramePr>
          <p:nvPr/>
        </p:nvGraphicFramePr>
        <p:xfrm>
          <a:off x="0" y="2162175"/>
          <a:ext cx="9144000" cy="2863850"/>
        </p:xfrm>
        <a:graphic>
          <a:graphicData uri="http://schemas.openxmlformats.org/drawingml/2006/table">
            <a:tbl>
              <a:tblPr/>
              <a:tblGrid>
                <a:gridCol w="279400"/>
                <a:gridCol w="473075"/>
                <a:gridCol w="3692525"/>
                <a:gridCol w="1146175"/>
                <a:gridCol w="1146175"/>
                <a:gridCol w="1146175"/>
                <a:gridCol w="1146175"/>
                <a:gridCol w="114300"/>
              </a:tblGrid>
              <a:tr h="509656">
                <a:tc gridSpan="3">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endParaRPr kumimoji="0" lang="de-DE" altLang="de-DE" sz="11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36231"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hMerge="1">
                  <a:txBody>
                    <a:bodyPr/>
                    <a:lstStyle/>
                    <a:p>
                      <a:endParaRPr lang="de-DE"/>
                    </a:p>
                  </a:txBody>
                  <a:tcPr/>
                </a:tc>
                <a:tc hMerge="1">
                  <a:txBody>
                    <a:bodyPr/>
                    <a:lstStyle/>
                    <a:p>
                      <a:endParaRPr lang="de-DE"/>
                    </a:p>
                  </a:txBody>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selbstständig</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selbstständig</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überwiegend unselbstständig</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unselbstständig</a:t>
                      </a: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endParaRPr>
                    </a:p>
                  </a:txBody>
                  <a:tcPr marL="17778" marR="17778" marT="36231"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42769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4.6.1</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Gestaltung des Tagesablaufs und Anpassung an Veränderungen </a:t>
                      </a:r>
                      <a:endPar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37470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4.6.2</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Ruhen und Schlafen</a:t>
                      </a: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r>
              <a:tr h="37470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4.6.3</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Sich beschäftigen</a:t>
                      </a: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r>
              <a:tr h="37470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4.6.4</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Vornehmen von in die Zukunft gerichteten Planungen </a:t>
                      </a: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chemeClr val="bg1"/>
                    </a:solidFill>
                  </a:tcPr>
                </a:tc>
              </a:tr>
              <a:tr h="374700">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4.6.5</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Interaktion mit Personen im direkten Kontakt</a:t>
                      </a: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a:noFill/>
                    </a:lnB>
                    <a:lnTlToBr>
                      <a:noFill/>
                    </a:lnTlToBr>
                    <a:lnBlToTr>
                      <a:noFill/>
                    </a:lnBlToTr>
                    <a:solidFill>
                      <a:srgbClr val="BCE8FA"/>
                    </a:solidFill>
                  </a:tcPr>
                </a:tc>
              </a:tr>
              <a:tr h="427697">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4.6.6</a:t>
                      </a:r>
                      <a:endParaRPr kumimoji="0" lang="de-DE" altLang="de-DE" sz="12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Kontaktpflege zu Personen außerhalb des direkten Umfeldes</a:t>
                      </a: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0</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a:t>
                      </a:r>
                      <a:endParaRPr kumimoji="0" lang="de-DE" altLang="de-DE" sz="14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charset="0"/>
                        <a:tabLst>
                          <a:tab pos="412750" algn="l"/>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charset="0"/>
                        <a:tabLst>
                          <a:tab pos="412750" algn="l"/>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charset="0"/>
                        <a:tabLst>
                          <a:tab pos="412750" algn="l"/>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2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endParaRPr>
                    </a:p>
                  </a:txBody>
                  <a:tcPr marL="44444" marR="44444" marT="0" marB="36231"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r>
            </a:tbl>
          </a:graphicData>
        </a:graphic>
      </p:graphicFrame>
      <p:sp>
        <p:nvSpPr>
          <p:cNvPr id="46141" name="Rectangle 2"/>
          <p:cNvSpPr>
            <a:spLocks noGrp="1" noChangeArrowheads="1"/>
          </p:cNvSpPr>
          <p:nvPr>
            <p:ph type="title"/>
          </p:nvPr>
        </p:nvSpPr>
        <p:spPr>
          <a:xfrm>
            <a:off x="245061" y="543394"/>
            <a:ext cx="8416925" cy="1006475"/>
          </a:xfrm>
        </p:spPr>
        <p:txBody>
          <a:bodyPr/>
          <a:lstStyle/>
          <a:p>
            <a:pPr>
              <a:defRPr/>
            </a:pPr>
            <a:r>
              <a:rPr lang="de-DE" sz="2400" dirty="0">
                <a:solidFill>
                  <a:srgbClr val="829804"/>
                </a:solidFill>
                <a:latin typeface="Calibri" charset="0"/>
                <a:ea typeface="MS PGothic" charset="0"/>
                <a:cs typeface="Arial" charset="0"/>
              </a:rPr>
              <a:t>Modul 6: Gestaltung des Alltagslebens und sozialer Kontakte </a:t>
            </a:r>
            <a:br>
              <a:rPr lang="de-DE" sz="2400" dirty="0">
                <a:solidFill>
                  <a:srgbClr val="829804"/>
                </a:solidFill>
                <a:latin typeface="Calibri" charset="0"/>
                <a:ea typeface="MS PGothic" charset="0"/>
                <a:cs typeface="Arial" charset="0"/>
              </a:rPr>
            </a:br>
            <a:endParaRPr lang="de-DE" sz="2400" dirty="0">
              <a:solidFill>
                <a:srgbClr val="829804"/>
              </a:solidFill>
              <a:latin typeface="Calibri" charset="0"/>
              <a:ea typeface="MS PGothic" charset="0"/>
              <a:cs typeface="Arial" charset="0"/>
            </a:endParaRPr>
          </a:p>
        </p:txBody>
      </p:sp>
      <p:sp>
        <p:nvSpPr>
          <p:cNvPr id="75836" name="Textfeld 4"/>
          <p:cNvSpPr txBox="1">
            <a:spLocks noChangeArrowheads="1"/>
          </p:cNvSpPr>
          <p:nvPr/>
        </p:nvSpPr>
        <p:spPr bwMode="auto">
          <a:xfrm>
            <a:off x="-1241425" y="118427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ct val="100000"/>
              </a:lnSpc>
              <a:buClrTx/>
              <a:buFontTx/>
              <a:buNone/>
            </a:pPr>
            <a:endParaRPr lang="de-DE" altLang="de-DE" sz="1800">
              <a:latin typeface="Arial" panose="020B0604020202020204" pitchFamily="34" charset="0"/>
              <a:ea typeface="MS PGothic" panose="020B0600070205080204" pitchFamily="34" charset="-128"/>
            </a:endParaRPr>
          </a:p>
        </p:txBody>
      </p:sp>
      <p:sp>
        <p:nvSpPr>
          <p:cNvPr id="4" name="Datumsplatzhalter 3"/>
          <p:cNvSpPr>
            <a:spLocks noGrp="1"/>
          </p:cNvSpPr>
          <p:nvPr>
            <p:ph type="dt" sz="half" idx="14"/>
          </p:nvPr>
        </p:nvSpPr>
        <p:spPr/>
        <p:txBody>
          <a:bodyPr/>
          <a:lstStyle/>
          <a:p>
            <a:pPr>
              <a:defRPr/>
            </a:pPr>
            <a:fld id="{8F6B85E0-D62D-4330-9A55-8239AD3BAC31}" type="datetime1">
              <a:rPr lang="de-DE" smtClean="0"/>
              <a:t>29.10.2019</a:t>
            </a:fld>
            <a:endParaRPr lang="de-DE" dirty="0"/>
          </a:p>
        </p:txBody>
      </p:sp>
      <p:sp>
        <p:nvSpPr>
          <p:cNvPr id="5" name="Fußzeilenplatzhalter 4"/>
          <p:cNvSpPr>
            <a:spLocks noGrp="1"/>
          </p:cNvSpPr>
          <p:nvPr>
            <p:ph type="ftr" sz="quarter" idx="15"/>
          </p:nvPr>
        </p:nvSpPr>
        <p:spPr/>
        <p:txBody>
          <a:bodyPr/>
          <a:lstStyle/>
          <a:p>
            <a:pPr>
              <a:defRPr/>
            </a:pPr>
            <a:r>
              <a:rPr lang="de-DE" smtClean="0"/>
              <a:t>Pflegestärkungsgesetz II</a:t>
            </a:r>
            <a:endParaRPr lang="de-DE" dirty="0"/>
          </a:p>
        </p:txBody>
      </p:sp>
      <p:sp>
        <p:nvSpPr>
          <p:cNvPr id="6" name="Foliennummernplatzhalter 5"/>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20</a:t>
            </a:fld>
            <a:endParaRPr lang="de-DE" altLang="de-DE"/>
          </a:p>
        </p:txBody>
      </p:sp>
    </p:spTree>
    <p:extLst>
      <p:ext uri="{BB962C8B-B14F-4D97-AF65-F5344CB8AC3E}">
        <p14:creationId xmlns:p14="http://schemas.microsoft.com/office/powerpoint/2010/main" val="5082831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Inhaltsplatzhalter 2"/>
          <p:cNvSpPr>
            <a:spLocks noGrp="1"/>
          </p:cNvSpPr>
          <p:nvPr>
            <p:ph idx="4294967295"/>
          </p:nvPr>
        </p:nvSpPr>
        <p:spPr>
          <a:xfrm>
            <a:off x="322263" y="2014538"/>
            <a:ext cx="8586787" cy="4005262"/>
          </a:xfrm>
        </p:spPr>
        <p:txBody>
          <a:bodyPr/>
          <a:lstStyle/>
          <a:p>
            <a:pPr marL="452438" indent="-452438">
              <a:lnSpc>
                <a:spcPts val="2500"/>
              </a:lnSpc>
              <a:buFont typeface="Lucida Grande"/>
              <a:buNone/>
            </a:pPr>
            <a:endParaRPr lang="de-DE" altLang="de-DE" sz="2400" smtClean="0"/>
          </a:p>
          <a:p>
            <a:pPr marL="452438" indent="-452438"/>
            <a:endParaRPr lang="de-DE" altLang="de-DE" smtClean="0"/>
          </a:p>
        </p:txBody>
      </p:sp>
      <p:graphicFrame>
        <p:nvGraphicFramePr>
          <p:cNvPr id="10" name="Inhaltsplatzhalter 6"/>
          <p:cNvGraphicFramePr>
            <a:graphicFrameLocks noGrp="1"/>
          </p:cNvGraphicFramePr>
          <p:nvPr/>
        </p:nvGraphicFramePr>
        <p:xfrm>
          <a:off x="-3175" y="1833563"/>
          <a:ext cx="9144000" cy="4443414"/>
        </p:xfrm>
        <a:graphic>
          <a:graphicData uri="http://schemas.openxmlformats.org/drawingml/2006/table">
            <a:tbl>
              <a:tblPr/>
              <a:tblGrid>
                <a:gridCol w="252413"/>
                <a:gridCol w="1916112"/>
                <a:gridCol w="887413"/>
                <a:gridCol w="885825"/>
                <a:gridCol w="887412"/>
                <a:gridCol w="887413"/>
                <a:gridCol w="887412"/>
                <a:gridCol w="2376488"/>
                <a:gridCol w="163512"/>
              </a:tblGrid>
              <a:tr h="730248">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300" b="1"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endParaRPr>
                    </a:p>
                  </a:txBody>
                  <a:tcPr marL="36002" marR="36002" marT="0" marB="0" anchor="ctr" horzOverflow="overflow">
                    <a:lnL>
                      <a:noFill/>
                    </a:lnL>
                    <a:lnR>
                      <a:noFill/>
                    </a:lnR>
                    <a:lnT w="19050"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064882"/>
                    </a:solidFill>
                  </a:tcPr>
                </a:tc>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Module</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und Gewichtung</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36002" marR="36002" marT="93600" marB="0" horzOverflow="overflow">
                    <a:lnL>
                      <a:noFill/>
                    </a:lnL>
                    <a:lnR w="12700" cap="flat" cmpd="sng" algn="ctr">
                      <a:solidFill>
                        <a:srgbClr val="FFFFFF"/>
                      </a:solidFill>
                      <a:prstDash val="solid"/>
                      <a:round/>
                      <a:headEnd type="none" w="med" len="med"/>
                      <a:tailEnd type="none" w="med" len="med"/>
                    </a:lnR>
                    <a:lnT w="19050"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rgbClr val="064882"/>
                    </a:solidFill>
                  </a:tcPr>
                </a:tc>
                <a:tc gridSpan="5">
                  <a:txBody>
                    <a:bodyPr/>
                    <a:lstStyle>
                      <a:lvl1pPr>
                        <a:lnSpc>
                          <a:spcPts val="2400"/>
                        </a:lnSpc>
                        <a:buClr>
                          <a:srgbClr val="009EE3"/>
                        </a:buClr>
                        <a:buFont typeface="Lucida Grande"/>
                        <a:tabLst>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tabLst>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tabLst>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Schweregrad der Beeinträchtigungen </a:t>
                      </a:r>
                    </a:p>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der Selbstständigkeit oder der Fähigkeiten</a:t>
                      </a:r>
                    </a:p>
                  </a:txBody>
                  <a:tcPr marL="36002" marR="36002" marT="93600" marB="0"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58C6F2"/>
                      </a:solidFill>
                      <a:prstDash val="solid"/>
                      <a:round/>
                      <a:headEnd type="none" w="med" len="med"/>
                      <a:tailEnd type="none" w="med" len="med"/>
                    </a:lnT>
                    <a:lnB>
                      <a:noFill/>
                    </a:lnB>
                    <a:lnTlToBr>
                      <a:noFill/>
                    </a:lnTlToBr>
                    <a:lnBlToTr>
                      <a:noFill/>
                    </a:lnBlToTr>
                    <a:solidFill>
                      <a:schemeClr val="tx2"/>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rowSpan="2">
                  <a:txBody>
                    <a:bodyPr/>
                    <a:lstStyle>
                      <a:lvl1pPr>
                        <a:lnSpc>
                          <a:spcPts val="2400"/>
                        </a:lnSpc>
                        <a:buClr>
                          <a:srgbClr val="009EE3"/>
                        </a:buClr>
                        <a:buFont typeface="Lucida Grande"/>
                        <a:tabLst>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tabLst>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tabLst>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Summe der Einzelpunkte </a:t>
                      </a:r>
                    </a:p>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und der daraus resultierende  gewichtete Punktwert </a:t>
                      </a:r>
                    </a:p>
                    <a:p>
                      <a:pPr marL="0" marR="0" lvl="0" indent="0" algn="ctr" defTabSz="457200" rtl="0" eaLnBrk="1" fontAlgn="base" latinLnBrk="0" hangingPunct="1">
                        <a:lnSpc>
                          <a:spcPct val="100000"/>
                        </a:lnSpc>
                        <a:spcBef>
                          <a:spcPct val="0"/>
                        </a:spcBef>
                        <a:spcAft>
                          <a:spcPct val="0"/>
                        </a:spcAft>
                        <a:buClrTx/>
                        <a:buSzTx/>
                        <a:buFontTx/>
                        <a:buNone/>
                        <a:tabLst>
                          <a:tab pos="900113" algn="l"/>
                        </a:tabLst>
                      </a:pPr>
                      <a:r>
                        <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des Moduls</a:t>
                      </a:r>
                    </a:p>
                  </a:txBody>
                  <a:tcPr marL="36002" marR="36002" marT="93600" marB="0" horzOverflow="overflow">
                    <a:lnL w="12700" cap="flat" cmpd="sng" algn="ctr">
                      <a:solidFill>
                        <a:srgbClr val="FFFFFF"/>
                      </a:solidFill>
                      <a:prstDash val="solid"/>
                      <a:round/>
                      <a:headEnd type="none" w="med" len="med"/>
                      <a:tailEnd type="none" w="med" len="med"/>
                    </a:lnL>
                    <a:lnR>
                      <a:noFill/>
                    </a:lnR>
                    <a:lnT w="19050"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chemeClr val="tx2"/>
                    </a:solidFill>
                  </a:tcPr>
                </a:tc>
                <a:tc rowSpan="2">
                  <a:txBody>
                    <a:bodyPr/>
                    <a:lstStyle>
                      <a:lvl1pPr>
                        <a:lnSpc>
                          <a:spcPts val="2400"/>
                        </a:lnSpc>
                        <a:buClr>
                          <a:srgbClr val="009EE3"/>
                        </a:buClr>
                        <a:buFont typeface="Lucida Grande"/>
                        <a:tabLst>
                          <a:tab pos="900113" algn="l"/>
                        </a:tabLst>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tabLst>
                          <a:tab pos="900113" algn="l"/>
                        </a:tabLst>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tabLst>
                          <a:tab pos="900113" algn="l"/>
                        </a:tabLst>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tabLst>
                          <a:tab pos="900113" algn="l"/>
                        </a:tabLst>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tabLst>
                          <a:tab pos="900113" algn="l"/>
                        </a:tabLs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tab pos="900113" algn="l"/>
                        </a:tabLst>
                      </a:pPr>
                      <a:endParaRPr kumimoji="0" lang="de-DE" altLang="de-DE" sz="13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36002" marR="36002" marT="0" marB="0" anchor="ctr" horzOverflow="overflow">
                    <a:lnL>
                      <a:noFill/>
                    </a:lnL>
                    <a:lnR w="12700" cap="flat" cmpd="sng" algn="ctr">
                      <a:solidFill>
                        <a:schemeClr val="bg1"/>
                      </a:solidFill>
                      <a:prstDash val="solid"/>
                      <a:round/>
                      <a:headEnd type="none" w="med" len="med"/>
                      <a:tailEnd type="none" w="med" len="med"/>
                    </a:lnR>
                    <a:lnT w="19050" cap="flat" cmpd="sng" algn="ctr">
                      <a:solidFill>
                        <a:srgbClr val="58C6F2"/>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chemeClr val="tx2"/>
                    </a:solidFill>
                  </a:tcPr>
                </a:tc>
              </a:tr>
              <a:tr h="260350">
                <a:tc vMerge="1">
                  <a:txBody>
                    <a:bodyPr/>
                    <a:lstStyle/>
                    <a:p>
                      <a:endParaRPr lang="de-DE"/>
                    </a:p>
                  </a:txBody>
                  <a:tcPr/>
                </a:tc>
                <a:tc vMerge="1">
                  <a:txBody>
                    <a:bodyPr/>
                    <a:lstStyle/>
                    <a:p>
                      <a:endParaRPr lang="de-DE"/>
                    </a:p>
                  </a:txBody>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keine</a:t>
                      </a:r>
                    </a:p>
                  </a:txBody>
                  <a:tcPr marL="36002" marR="36002" marT="0" marB="46800" anchor="ctr" horzOverflow="overflow">
                    <a:lnL w="12700" cap="flat" cmpd="sng" algn="ctr">
                      <a:solidFill>
                        <a:srgbClr val="FFFFFF"/>
                      </a:solidFill>
                      <a:prstDash val="solid"/>
                      <a:round/>
                      <a:headEnd type="none" w="med" len="med"/>
                      <a:tailEnd type="none" w="med" len="med"/>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geringe</a:t>
                      </a:r>
                    </a:p>
                  </a:txBody>
                  <a:tcPr marL="36002" marR="36002" marT="0" marB="4680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erhebliche</a:t>
                      </a:r>
                    </a:p>
                  </a:txBody>
                  <a:tcPr marL="36002" marR="36002" marT="0" marB="4680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schwere</a:t>
                      </a:r>
                    </a:p>
                  </a:txBody>
                  <a:tcPr marL="36002" marR="36002" marT="0" marB="46800"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schwerste</a:t>
                      </a:r>
                    </a:p>
                  </a:txBody>
                  <a:tcPr marL="36002" marR="36002" marT="0" marB="46800" anchor="ctr" horzOverflow="overflow">
                    <a:lnL>
                      <a:noFill/>
                    </a:lnL>
                    <a:lnR w="12700" cap="flat" cmpd="sng" algn="ctr">
                      <a:solidFill>
                        <a:srgbClr val="FFFFFF"/>
                      </a:solidFill>
                      <a:prstDash val="solid"/>
                      <a:round/>
                      <a:headEnd type="none" w="med" len="med"/>
                      <a:tailEnd type="none" w="med" len="med"/>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vMerge="1">
                  <a:txBody>
                    <a:bodyPr/>
                    <a:lstStyle/>
                    <a:p>
                      <a:endParaRPr lang="de-DE"/>
                    </a:p>
                  </a:txBody>
                  <a:tcPr/>
                </a:tc>
                <a:tc vMerge="1">
                  <a:txBody>
                    <a:bodyPr/>
                    <a:lstStyle/>
                    <a:p>
                      <a:endParaRPr lang="de-DE"/>
                    </a:p>
                  </a:txBody>
                  <a:tcPr/>
                </a:tc>
              </a:tr>
              <a:tr h="280988">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1</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(10 Prozent)</a:t>
                      </a:r>
                    </a:p>
                  </a:txBody>
                  <a:tcPr marL="68584" marR="68584" marT="0" marB="0" anchor="ctr" horzOverflow="overflow">
                    <a:lnL>
                      <a:noFill/>
                    </a:lnL>
                    <a:lnR w="12700" cap="flat" cmpd="sng" algn="ctr">
                      <a:solidFill>
                        <a:srgbClr val="FFFFFF"/>
                      </a:solidFill>
                      <a:prstDash val="solid"/>
                      <a:round/>
                      <a:headEnd type="none" w="med" len="med"/>
                      <a:tailEnd type="none" w="med" len="med"/>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0 - 1</a:t>
                      </a:r>
                    </a:p>
                  </a:txBody>
                  <a:tcPr marL="36002" marR="36002" marT="0" marB="0" anchor="ctr" horzOverflow="overflow">
                    <a:lnL w="12700" cap="flat" cmpd="sng" algn="ctr">
                      <a:solidFill>
                        <a:srgbClr val="FFFFFF"/>
                      </a:solidFill>
                      <a:prstDash val="solid"/>
                      <a:round/>
                      <a:headEnd type="none" w="med" len="med"/>
                      <a:tailEnd type="none" w="med" len="med"/>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2 - 3</a:t>
                      </a:r>
                    </a:p>
                  </a:txBody>
                  <a:tcPr marL="36002" marR="36002" marT="0" marB="0" anchor="ctr" horzOverflow="overflow">
                    <a:lnL>
                      <a:noFill/>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4 - 5</a:t>
                      </a:r>
                    </a:p>
                  </a:txBody>
                  <a:tcPr marL="36002" marR="36002" marT="0" marB="0" anchor="ctr" horzOverflow="overflow">
                    <a:lnL>
                      <a:noFill/>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6 - 9</a:t>
                      </a:r>
                    </a:p>
                  </a:txBody>
                  <a:tcPr marL="36002" marR="36002" marT="0" marB="0" anchor="ctr" horzOverflow="overflow">
                    <a:lnL>
                      <a:noFill/>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10 - 15</a:t>
                      </a:r>
                    </a:p>
                  </a:txBody>
                  <a:tcPr marL="36002" marR="36002" marT="0" marB="0" anchor="ctr" horzOverflow="overflow">
                    <a:lnL>
                      <a:noFill/>
                    </a:lnL>
                    <a:lnR w="12700" cap="flat" cmpd="sng" algn="ctr">
                      <a:solidFill>
                        <a:srgbClr val="FFFFFF"/>
                      </a:solidFill>
                      <a:prstDash val="solid"/>
                      <a:round/>
                      <a:headEnd type="none" w="med" len="med"/>
                      <a:tailEnd type="none" w="med" len="med"/>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1</a:t>
                      </a:r>
                    </a:p>
                  </a:txBody>
                  <a:tcPr marL="68584" marR="68584" marT="0" marB="0" anchor="ctr" horzOverflow="overflow">
                    <a:lnL w="12700" cap="flat" cmpd="sng" algn="ctr">
                      <a:solidFill>
                        <a:srgbClr val="FFFFFF"/>
                      </a:solidFill>
                      <a:prstDash val="solid"/>
                      <a:round/>
                      <a:headEnd type="none" w="med" len="med"/>
                      <a:tailEnd type="none" w="med" len="med"/>
                    </a:lnL>
                    <a:lnR>
                      <a:noFill/>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28575" cap="flat" cmpd="sng" algn="ctr">
                      <a:solidFill>
                        <a:srgbClr val="58C6F2"/>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280988">
                <a:tc vMerge="1">
                  <a:txBody>
                    <a:bodyPr/>
                    <a:lstStyle/>
                    <a:p>
                      <a:endParaRPr lang="de-DE"/>
                    </a:p>
                  </a:txBody>
                  <a:tcPr/>
                </a:tc>
                <a:tc vMerge="1">
                  <a:txBody>
                    <a:bodyPr/>
                    <a:lstStyle/>
                    <a:p>
                      <a:endParaRPr lang="de-DE"/>
                    </a:p>
                  </a:txBody>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7,5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10</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Gewichtete Punkte im Modul 1</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80988">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2</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0 - 1</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2 - 5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6 - 10</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11 - 16</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17 - 33</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2</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280988">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3</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1 - 2</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3 - 4</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5 - 6</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7 - 65</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3</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642936">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Höchster Wert aus </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2 oder Modul 3 </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(15 Prozent)</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3,75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7,5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11,25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15</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Gewichtete Punkte </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für die Module 2 und 3</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r>
              <a:tr h="280988">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4</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(40 Prozent)</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0 - 2</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3 -7 </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8 - 18</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19 - 36</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37 -54</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4</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280988">
                <a:tc vMerge="1">
                  <a:txBody>
                    <a:bodyPr/>
                    <a:lstStyle/>
                    <a:p>
                      <a:endParaRPr lang="de-DE"/>
                    </a:p>
                  </a:txBody>
                  <a:tcPr/>
                </a:tc>
                <a:tc vMerge="1">
                  <a:txBody>
                    <a:bodyPr/>
                    <a:lstStyle/>
                    <a:p>
                      <a:endParaRPr lang="de-DE"/>
                    </a:p>
                  </a:txBody>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10</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20</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30</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40</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Gewichtete Punkte im Modul 4</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r>
              <a:tr h="280988">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5</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(20 Prozent)</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2 - 3</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4 - 5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6 - 15</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5</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280988">
                <a:tc vMerge="1">
                  <a:txBody>
                    <a:bodyPr/>
                    <a:lstStyle/>
                    <a:p>
                      <a:endParaRPr lang="de-DE"/>
                    </a:p>
                  </a:txBody>
                  <a:tcPr/>
                </a:tc>
                <a:tc vMerge="1">
                  <a:txBody>
                    <a:bodyPr/>
                    <a:lstStyle/>
                    <a:p>
                      <a:endParaRPr lang="de-DE"/>
                    </a:p>
                  </a:txBody>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10</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20</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Gewichtete Punkte im Modul 5</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r>
              <a:tr h="280988">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rowSpan="2">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Modul 6</a:t>
                      </a:r>
                    </a:p>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chemeClr val="bg1"/>
                          </a:solidFill>
                          <a:effectLst/>
                          <a:latin typeface="Calibri" panose="020F0502020204030204" pitchFamily="34" charset="0"/>
                          <a:ea typeface="MS PGothic" panose="020B0600070205080204" pitchFamily="34" charset="-128"/>
                        </a:rPr>
                        <a:t>(15 Prozent)</a:t>
                      </a:r>
                    </a:p>
                  </a:txBody>
                  <a:tcPr marL="68584" marR="68584"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1 - 3</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4 - 6</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7 - 11</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12 - 18</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Summe der Punkte im Modul 6</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0"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CE8FA"/>
                    </a:solidFill>
                  </a:tcPr>
                </a:tc>
              </a:tr>
              <a:tr h="280988">
                <a:tc vMerge="1">
                  <a:txBody>
                    <a:bodyPr/>
                    <a:lstStyle/>
                    <a:p>
                      <a:endParaRPr lang="de-DE"/>
                    </a:p>
                  </a:txBody>
                  <a:tcPr/>
                </a:tc>
                <a:tc vMerge="1">
                  <a:txBody>
                    <a:bodyPr/>
                    <a:lstStyle/>
                    <a:p>
                      <a:endParaRPr lang="de-DE"/>
                    </a:p>
                  </a:txBody>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0</a:t>
                      </a:r>
                    </a:p>
                  </a:txBody>
                  <a:tcPr marL="36002" marR="36002"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3,75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7,5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11,25</a:t>
                      </a:r>
                    </a:p>
                  </a:txBody>
                  <a:tcPr marL="36002" marR="36002" marT="0" marB="0" anchor="ctr" horzOverflow="overflow">
                    <a:lnL>
                      <a:noFill/>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15</a:t>
                      </a:r>
                    </a:p>
                  </a:txBody>
                  <a:tcPr marL="36002" marR="36002" marT="0" marB="0"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rPr>
                        <a:t>Gewichtete Punkte im Modul 6</a:t>
                      </a:r>
                    </a:p>
                  </a:txBody>
                  <a:tcPr marL="68584" marR="68584" marT="0" marB="0"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c>
                  <a:txBody>
                    <a:bodyPr/>
                    <a:lstStyle>
                      <a:lvl1pPr>
                        <a:lnSpc>
                          <a:spcPts val="2400"/>
                        </a:lnSpc>
                        <a:buClr>
                          <a:srgbClr val="009EE3"/>
                        </a:buClr>
                        <a:buFont typeface="Lucida Grande"/>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buClr>
                          <a:srgbClr val="009EE3"/>
                        </a:buClr>
                        <a:buSzPct val="100000"/>
                        <a:buFont typeface="Lucida Grande"/>
                        <a:defRPr sz="2000" i="1">
                          <a:solidFill>
                            <a:schemeClr val="tx1"/>
                          </a:solidFill>
                          <a:latin typeface="Calibri" panose="020F0502020204030204" pitchFamily="34" charset="0"/>
                          <a:ea typeface="MS PGothic" panose="020B0600070205080204" pitchFamily="34" charset="-128"/>
                        </a:defRPr>
                      </a:lvl2pPr>
                      <a:lvl3pPr marL="1143000" indent="-228600">
                        <a:lnSpc>
                          <a:spcPts val="2200"/>
                        </a:lnSpc>
                        <a:buClr>
                          <a:schemeClr val="tx1"/>
                        </a:buClr>
                        <a:buFont typeface="Lucida Grande"/>
                        <a:defRPr sz="1600" i="1">
                          <a:solidFill>
                            <a:schemeClr val="tx1"/>
                          </a:solidFill>
                          <a:latin typeface="Calibri" panose="020F0502020204030204" pitchFamily="34" charset="0"/>
                          <a:ea typeface="MS PGothic" panose="020B0600070205080204" pitchFamily="34" charset="-128"/>
                        </a:defRPr>
                      </a:lvl3pPr>
                      <a:lvl4pPr marL="1600200" indent="-228600">
                        <a:lnSpc>
                          <a:spcPts val="2200"/>
                        </a:lnSpc>
                        <a:buFont typeface="Arial" panose="020B0604020202020204" pitchFamily="34" charset="0"/>
                        <a:defRPr sz="1600">
                          <a:solidFill>
                            <a:schemeClr val="tx1"/>
                          </a:solidFill>
                          <a:latin typeface="Calibri" panose="020F0502020204030204" pitchFamily="34" charset="0"/>
                          <a:ea typeface="MS PGothic" panose="020B0600070205080204" pitchFamily="34" charset="-128"/>
                        </a:defRPr>
                      </a:lvl4pPr>
                      <a:lvl5pPr marL="2057400" indent="-228600">
                        <a:lnSpc>
                          <a:spcPts val="2200"/>
                        </a:lnSpc>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defRPr sz="1600">
                          <a:solidFill>
                            <a:schemeClr val="tx1"/>
                          </a:solidFill>
                          <a:latin typeface="Calibri" panose="020F0502020204030204" pitchFamily="34" charset="0"/>
                          <a:ea typeface="MS PGothic"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altLang="de-DE" sz="12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endParaRPr>
                    </a:p>
                  </a:txBody>
                  <a:tcPr marL="68584" marR="68584" marT="0" marB="0" anchor="ctr" horzOverflow="overflow">
                    <a:lnL>
                      <a:noFill/>
                    </a:lnL>
                    <a:lnR w="127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28575" cap="flat" cmpd="sng" algn="ctr">
                      <a:solidFill>
                        <a:srgbClr val="58C6F2"/>
                      </a:solidFill>
                      <a:prstDash val="solid"/>
                      <a:round/>
                      <a:headEnd type="none" w="med" len="med"/>
                      <a:tailEnd type="none" w="med" len="med"/>
                    </a:lnB>
                    <a:lnTlToBr>
                      <a:noFill/>
                    </a:lnTlToBr>
                    <a:lnBlToTr>
                      <a:noFill/>
                    </a:lnBlToTr>
                    <a:noFill/>
                  </a:tcPr>
                </a:tc>
              </a:tr>
            </a:tbl>
          </a:graphicData>
        </a:graphic>
      </p:graphicFrame>
      <p:sp>
        <p:nvSpPr>
          <p:cNvPr id="77947" name="Rectangle 2"/>
          <p:cNvSpPr>
            <a:spLocks noGrp="1" noChangeArrowheads="1"/>
          </p:cNvSpPr>
          <p:nvPr>
            <p:ph type="title"/>
          </p:nvPr>
        </p:nvSpPr>
        <p:spPr>
          <a:xfrm>
            <a:off x="322263" y="555341"/>
            <a:ext cx="8567737" cy="573087"/>
          </a:xfrm>
        </p:spPr>
        <p:txBody>
          <a:bodyPr/>
          <a:lstStyle/>
          <a:p>
            <a:pPr>
              <a:lnSpc>
                <a:spcPts val="2800"/>
              </a:lnSpc>
            </a:pPr>
            <a:r>
              <a:rPr lang="de-DE" altLang="de-DE" dirty="0"/>
              <a:t>Bewertungssystematik des Pflegegrades</a:t>
            </a:r>
            <a:r>
              <a:rPr lang="de-DE" altLang="de-DE" kern="1200" dirty="0">
                <a:latin typeface="Calibri" panose="020F0502020204030204" pitchFamily="34" charset="0"/>
                <a:ea typeface="MS PGothic" panose="020B0600070205080204" pitchFamily="34" charset="-128"/>
                <a:cs typeface="Arial" panose="020B0604020202020204" pitchFamily="34" charset="0"/>
              </a:rPr>
              <a:t/>
            </a:r>
            <a:br>
              <a:rPr lang="de-DE" altLang="de-DE" kern="1200" dirty="0">
                <a:latin typeface="Calibri" panose="020F0502020204030204" pitchFamily="34" charset="0"/>
                <a:ea typeface="MS PGothic" panose="020B0600070205080204" pitchFamily="34" charset="-128"/>
                <a:cs typeface="Arial" panose="020B0604020202020204" pitchFamily="34" charset="0"/>
              </a:rPr>
            </a:br>
            <a:r>
              <a:rPr lang="de-DE" altLang="de-DE" kern="1200" dirty="0">
                <a:latin typeface="Calibri" panose="020F0502020204030204" pitchFamily="34" charset="0"/>
                <a:ea typeface="MS PGothic" panose="020B0600070205080204" pitchFamily="34" charset="-128"/>
                <a:cs typeface="Arial" panose="020B0604020202020204" pitchFamily="34" charset="0"/>
              </a:rPr>
              <a:t/>
            </a:r>
            <a:br>
              <a:rPr lang="de-DE" altLang="de-DE" kern="1200" dirty="0">
                <a:latin typeface="Calibri" panose="020F0502020204030204" pitchFamily="34" charset="0"/>
                <a:ea typeface="MS PGothic" panose="020B0600070205080204" pitchFamily="34" charset="-128"/>
                <a:cs typeface="Arial" panose="020B0604020202020204" pitchFamily="34" charset="0"/>
              </a:rPr>
            </a:br>
            <a:endParaRPr lang="de-DE" altLang="de-DE" kern="1200" dirty="0">
              <a:latin typeface="Calibri" panose="020F0502020204030204" pitchFamily="34" charset="0"/>
              <a:ea typeface="MS PGothic" panose="020B0600070205080204" pitchFamily="34" charset="-128"/>
              <a:cs typeface="Arial" panose="020B0604020202020204" pitchFamily="34" charset="0"/>
            </a:endParaRPr>
          </a:p>
        </p:txBody>
      </p:sp>
      <p:sp>
        <p:nvSpPr>
          <p:cNvPr id="3" name="Datumsplatzhalter 2"/>
          <p:cNvSpPr>
            <a:spLocks noGrp="1"/>
          </p:cNvSpPr>
          <p:nvPr>
            <p:ph type="dt" sz="half" idx="14"/>
          </p:nvPr>
        </p:nvSpPr>
        <p:spPr/>
        <p:txBody>
          <a:bodyPr/>
          <a:lstStyle/>
          <a:p>
            <a:pPr>
              <a:defRPr/>
            </a:pPr>
            <a:fld id="{A10C1244-E291-4807-921D-3104B7DA59C1}" type="datetime1">
              <a:rPr lang="de-DE" smtClean="0"/>
              <a:t>29.10.2019</a:t>
            </a:fld>
            <a:endParaRPr lang="de-DE"/>
          </a:p>
        </p:txBody>
      </p:sp>
      <p:sp>
        <p:nvSpPr>
          <p:cNvPr id="4" name="Fußzeilenplatzhalter 3"/>
          <p:cNvSpPr>
            <a:spLocks noGrp="1"/>
          </p:cNvSpPr>
          <p:nvPr>
            <p:ph type="ftr" sz="quarter" idx="15"/>
          </p:nvPr>
        </p:nvSpPr>
        <p:spPr/>
        <p:txBody>
          <a:bodyPr/>
          <a:lstStyle/>
          <a:p>
            <a:pPr>
              <a:defRPr/>
            </a:pPr>
            <a:r>
              <a:rPr lang="de-DE" smtClean="0"/>
              <a:t>Pflegestärkungsgesetz II</a:t>
            </a:r>
            <a:endParaRPr lang="de-DE"/>
          </a:p>
        </p:txBody>
      </p:sp>
      <p:sp>
        <p:nvSpPr>
          <p:cNvPr id="5" name="Foliennummernplatzhalter 4"/>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21</a:t>
            </a:fld>
            <a:endParaRPr lang="de-DE" altLang="de-DE"/>
          </a:p>
        </p:txBody>
      </p:sp>
    </p:spTree>
    <p:extLst>
      <p:ext uri="{BB962C8B-B14F-4D97-AF65-F5344CB8AC3E}">
        <p14:creationId xmlns:p14="http://schemas.microsoft.com/office/powerpoint/2010/main" val="11347037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el 1"/>
          <p:cNvSpPr txBox="1">
            <a:spLocks/>
          </p:cNvSpPr>
          <p:nvPr/>
        </p:nvSpPr>
        <p:spPr bwMode="auto">
          <a:xfrm>
            <a:off x="169068" y="458787"/>
            <a:ext cx="8805863"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ts val="2400"/>
              </a:lnSpc>
              <a:buClr>
                <a:srgbClr val="009EE3"/>
              </a:buClr>
              <a:buFont typeface="Lucida Grande"/>
              <a:buChar char="➞"/>
              <a:defRPr sz="2200">
                <a:solidFill>
                  <a:schemeClr val="tx1"/>
                </a:solidFill>
                <a:latin typeface="Calibri" panose="020F0502020204030204" pitchFamily="34" charset="0"/>
              </a:defRPr>
            </a:lvl1pPr>
            <a:lvl2pPr marL="742950" indent="-285750">
              <a:lnSpc>
                <a:spcPts val="2400"/>
              </a:lnSpc>
              <a:buClr>
                <a:srgbClr val="009EE3"/>
              </a:buClr>
              <a:buSzPct val="100000"/>
              <a:buFont typeface="Lucida Grande"/>
              <a:buChar char="–"/>
              <a:defRPr sz="2200" i="1">
                <a:solidFill>
                  <a:schemeClr val="tx1"/>
                </a:solidFill>
                <a:latin typeface="Calibri" panose="020F0502020204030204" pitchFamily="34" charset="0"/>
              </a:defRPr>
            </a:lvl2pPr>
            <a:lvl3pPr marL="1143000" indent="-228600">
              <a:lnSpc>
                <a:spcPts val="2200"/>
              </a:lnSpc>
              <a:buClr>
                <a:schemeClr val="tx1"/>
              </a:buClr>
              <a:buFont typeface="Lucida Grande"/>
              <a:buChar char="-"/>
              <a:defRPr i="1">
                <a:solidFill>
                  <a:schemeClr val="tx1"/>
                </a:solidFill>
                <a:latin typeface="Calibri" panose="020F0502020204030204" pitchFamily="34" charset="0"/>
              </a:defRPr>
            </a:lvl3pPr>
            <a:lvl4pPr marL="1600200" indent="-228600">
              <a:lnSpc>
                <a:spcPts val="2200"/>
              </a:lnSpc>
              <a:buFont typeface="Arial" panose="020B0604020202020204" pitchFamily="34" charset="0"/>
              <a:defRPr>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buChar char="-"/>
              <a:defRPr>
                <a:solidFill>
                  <a:schemeClr val="tx1"/>
                </a:solidFill>
                <a:latin typeface="Calibri" panose="020F0502020204030204" pitchFamily="34" charset="0"/>
              </a:defRPr>
            </a:lvl5pPr>
            <a:lvl6pPr marL="25146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6pPr>
            <a:lvl7pPr marL="29718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7pPr>
            <a:lvl8pPr marL="34290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8pPr>
            <a:lvl9pPr marL="3886200" indent="-228600" defTabSz="457200" eaLnBrk="0" fontAlgn="base" hangingPunct="0">
              <a:lnSpc>
                <a:spcPts val="2200"/>
              </a:lnSpc>
              <a:spcBef>
                <a:spcPct val="0"/>
              </a:spcBef>
              <a:spcAft>
                <a:spcPct val="0"/>
              </a:spcAft>
              <a:buClr>
                <a:schemeClr val="accent2"/>
              </a:buClr>
              <a:buFont typeface="Symbol" panose="05050102010706020507" pitchFamily="18" charset="2"/>
              <a:buChar char="-"/>
              <a:defRPr>
                <a:solidFill>
                  <a:schemeClr val="tx1"/>
                </a:solidFill>
                <a:latin typeface="Calibri" panose="020F0502020204030204" pitchFamily="34" charset="0"/>
              </a:defRPr>
            </a:lvl9pPr>
          </a:lstStyle>
          <a:p>
            <a:pPr>
              <a:lnSpc>
                <a:spcPts val="3200"/>
              </a:lnSpc>
              <a:buClrTx/>
              <a:buFontTx/>
              <a:buNone/>
            </a:pPr>
            <a:r>
              <a:rPr lang="de-DE" altLang="de-DE" sz="3000" b="1" dirty="0">
                <a:solidFill>
                  <a:schemeClr val="accent1"/>
                </a:solidFill>
                <a:ea typeface="MS PGothic" panose="020B0600070205080204" pitchFamily="34" charset="-128"/>
              </a:rPr>
              <a:t>5 Grade der Pflegebedürftigkeit (Pflegegrade)</a:t>
            </a:r>
          </a:p>
        </p:txBody>
      </p:sp>
      <p:pic>
        <p:nvPicPr>
          <p:cNvPr id="78851" name="Bild 1" descr="Pflegegrade-0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1095374"/>
            <a:ext cx="9144000" cy="517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umsplatzhalter 6"/>
          <p:cNvSpPr>
            <a:spLocks noGrp="1"/>
          </p:cNvSpPr>
          <p:nvPr>
            <p:ph type="dt" sz="half" idx="10"/>
          </p:nvPr>
        </p:nvSpPr>
        <p:spPr/>
        <p:txBody>
          <a:bodyPr/>
          <a:lstStyle/>
          <a:p>
            <a:pPr>
              <a:defRPr/>
            </a:pPr>
            <a:fld id="{440FE9E6-81BF-452A-8FED-979347FF3AE0}" type="datetime1">
              <a:rPr lang="de-DE" smtClean="0"/>
              <a:t>29.10.2019</a:t>
            </a:fld>
            <a:endParaRPr lang="de-DE"/>
          </a:p>
        </p:txBody>
      </p:sp>
      <p:sp>
        <p:nvSpPr>
          <p:cNvPr id="8" name="Foliennummernplatzhalter 7"/>
          <p:cNvSpPr>
            <a:spLocks noGrp="1"/>
          </p:cNvSpPr>
          <p:nvPr>
            <p:ph type="sldNum" sz="quarter" idx="12"/>
          </p:nvPr>
        </p:nvSpPr>
        <p:spPr/>
        <p:txBody>
          <a:bodyPr/>
          <a:lstStyle/>
          <a:p>
            <a:pPr>
              <a:defRPr/>
            </a:pPr>
            <a:r>
              <a:rPr lang="de-DE" altLang="de-DE" smtClean="0"/>
              <a:t>Seite </a:t>
            </a:r>
            <a:fld id="{EBCD21C8-62E8-46AF-8923-EA5D8B3F9D73}" type="slidenum">
              <a:rPr lang="de-DE" altLang="de-DE" smtClean="0"/>
              <a:pPr>
                <a:defRPr/>
              </a:pPr>
              <a:t>22</a:t>
            </a:fld>
            <a:endParaRPr lang="de-DE" altLang="de-DE"/>
          </a:p>
        </p:txBody>
      </p:sp>
      <p:sp>
        <p:nvSpPr>
          <p:cNvPr id="9" name="Fußzeilenplatzhalter 8"/>
          <p:cNvSpPr>
            <a:spLocks noGrp="1"/>
          </p:cNvSpPr>
          <p:nvPr>
            <p:ph type="ftr" sz="quarter" idx="11"/>
          </p:nvPr>
        </p:nvSpPr>
        <p:spPr/>
        <p:txBody>
          <a:bodyPr/>
          <a:lstStyle/>
          <a:p>
            <a:pPr>
              <a:defRPr/>
            </a:pPr>
            <a:r>
              <a:rPr lang="de-DE" smtClean="0"/>
              <a:t>Pflegestärkungsgesetz II</a:t>
            </a:r>
            <a:endParaRPr lang="de-DE"/>
          </a:p>
        </p:txBody>
      </p:sp>
    </p:spTree>
    <p:extLst>
      <p:ext uri="{BB962C8B-B14F-4D97-AF65-F5344CB8AC3E}">
        <p14:creationId xmlns:p14="http://schemas.microsoft.com/office/powerpoint/2010/main" val="37878103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Inhaltsplatzhalter 2"/>
          <p:cNvSpPr>
            <a:spLocks noGrp="1"/>
          </p:cNvSpPr>
          <p:nvPr>
            <p:ph idx="1"/>
          </p:nvPr>
        </p:nvSpPr>
        <p:spPr>
          <a:xfrm>
            <a:off x="360363" y="380265"/>
            <a:ext cx="8416925" cy="5649060"/>
          </a:xfrm>
        </p:spPr>
        <p:txBody>
          <a:bodyPr/>
          <a:lstStyle/>
          <a:p>
            <a:pPr marL="0" indent="0" eaLnBrk="1" hangingPunct="1">
              <a:lnSpc>
                <a:spcPts val="3200"/>
              </a:lnSpc>
              <a:buFont typeface="Lucida Grande"/>
              <a:buNone/>
              <a:defRPr/>
            </a:pPr>
            <a:endParaRPr lang="de-DE" altLang="de-DE" sz="2400" b="1" dirty="0" smtClean="0">
              <a:solidFill>
                <a:srgbClr val="829804"/>
              </a:solidFill>
              <a:latin typeface="Calibri" charset="0"/>
              <a:ea typeface="MS PGothic" charset="0"/>
              <a:cs typeface="Arial" charset="0"/>
            </a:endParaRPr>
          </a:p>
          <a:p>
            <a:pPr marL="0" indent="0" eaLnBrk="1" hangingPunct="1">
              <a:lnSpc>
                <a:spcPts val="3200"/>
              </a:lnSpc>
              <a:buFont typeface="Lucida Grande"/>
              <a:buNone/>
              <a:defRPr/>
            </a:pPr>
            <a:r>
              <a:rPr lang="de-DE" altLang="de-DE" sz="2400" b="1" dirty="0" smtClean="0">
                <a:solidFill>
                  <a:srgbClr val="829804"/>
                </a:solidFill>
                <a:latin typeface="Calibri" charset="0"/>
                <a:ea typeface="MS PGothic" charset="0"/>
                <a:cs typeface="Arial" charset="0"/>
              </a:rPr>
              <a:t>Bereich Außerhäusliche </a:t>
            </a:r>
            <a:r>
              <a:rPr lang="de-DE" altLang="de-DE" sz="2400" b="1" dirty="0">
                <a:solidFill>
                  <a:srgbClr val="829804"/>
                </a:solidFill>
                <a:latin typeface="Calibri" charset="0"/>
                <a:ea typeface="MS PGothic" charset="0"/>
                <a:cs typeface="Arial" charset="0"/>
              </a:rPr>
              <a:t>Aktivitäten</a:t>
            </a:r>
          </a:p>
          <a:p>
            <a:pPr eaLnBrk="1" hangingPunct="1">
              <a:lnSpc>
                <a:spcPct val="150000"/>
              </a:lnSpc>
              <a:defRPr/>
            </a:pPr>
            <a:r>
              <a:rPr lang="de-DE" altLang="de-DE" dirty="0" smtClean="0">
                <a:solidFill>
                  <a:srgbClr val="064882"/>
                </a:solidFill>
              </a:rPr>
              <a:t>z. B. selbstständiges Verlassen der Wohnung oder des Wohnbereichs</a:t>
            </a:r>
          </a:p>
          <a:p>
            <a:pPr eaLnBrk="1" hangingPunct="1">
              <a:lnSpc>
                <a:spcPct val="150000"/>
              </a:lnSpc>
              <a:defRPr/>
            </a:pPr>
            <a:r>
              <a:rPr lang="de-DE" altLang="de-DE" dirty="0" smtClean="0">
                <a:solidFill>
                  <a:srgbClr val="064882"/>
                </a:solidFill>
              </a:rPr>
              <a:t>sich außerhalb des Wohnbereichs oder der Einrichtung selbstständig fortbewegen</a:t>
            </a:r>
          </a:p>
          <a:p>
            <a:pPr eaLnBrk="1" hangingPunct="1">
              <a:lnSpc>
                <a:spcPct val="150000"/>
              </a:lnSpc>
              <a:defRPr/>
            </a:pPr>
            <a:r>
              <a:rPr lang="de-DE" altLang="de-DE" dirty="0" smtClean="0">
                <a:solidFill>
                  <a:srgbClr val="064882"/>
                </a:solidFill>
              </a:rPr>
              <a:t> öffentliche Verkehrsmittel nutzen oder in einem Pkw mitfahren </a:t>
            </a:r>
          </a:p>
          <a:p>
            <a:pPr marL="0" indent="0" eaLnBrk="1" hangingPunct="1">
              <a:lnSpc>
                <a:spcPts val="2500"/>
              </a:lnSpc>
              <a:buFont typeface="Lucida Grande"/>
              <a:buNone/>
              <a:defRPr/>
            </a:pPr>
            <a:endParaRPr lang="de-DE" altLang="de-DE" dirty="0"/>
          </a:p>
          <a:p>
            <a:pPr marL="0" indent="0" eaLnBrk="1" hangingPunct="1">
              <a:lnSpc>
                <a:spcPts val="2500"/>
              </a:lnSpc>
              <a:buFont typeface="Lucida Grande"/>
              <a:buNone/>
              <a:defRPr/>
            </a:pPr>
            <a:r>
              <a:rPr lang="de-DE" altLang="de-DE" sz="2400" b="1" dirty="0" smtClean="0">
                <a:solidFill>
                  <a:srgbClr val="829804"/>
                </a:solidFill>
                <a:latin typeface="Calibri" charset="0"/>
                <a:ea typeface="MS PGothic" charset="0"/>
                <a:cs typeface="Arial" charset="0"/>
              </a:rPr>
              <a:t>Bereich </a:t>
            </a:r>
            <a:r>
              <a:rPr lang="de-DE" altLang="de-DE" sz="2400" b="1" dirty="0">
                <a:solidFill>
                  <a:srgbClr val="829804"/>
                </a:solidFill>
                <a:latin typeface="Calibri" charset="0"/>
                <a:ea typeface="MS PGothic" charset="0"/>
                <a:cs typeface="Arial" charset="0"/>
              </a:rPr>
              <a:t>Haushaltsführung</a:t>
            </a:r>
          </a:p>
          <a:p>
            <a:pPr eaLnBrk="1" hangingPunct="1">
              <a:lnSpc>
                <a:spcPct val="150000"/>
              </a:lnSpc>
              <a:defRPr/>
            </a:pPr>
            <a:r>
              <a:rPr lang="de-DE" altLang="de-DE" dirty="0" smtClean="0">
                <a:solidFill>
                  <a:srgbClr val="064882"/>
                </a:solidFill>
              </a:rPr>
              <a:t>z. B. Einkaufen für den täglichen Bedarf</a:t>
            </a:r>
          </a:p>
          <a:p>
            <a:pPr eaLnBrk="1" hangingPunct="1">
              <a:lnSpc>
                <a:spcPct val="150000"/>
              </a:lnSpc>
              <a:defRPr/>
            </a:pPr>
            <a:r>
              <a:rPr lang="de-DE" altLang="de-DE" dirty="0" smtClean="0">
                <a:solidFill>
                  <a:srgbClr val="064882"/>
                </a:solidFill>
              </a:rPr>
              <a:t> Zubereiten einfacher Mahlzeiten</a:t>
            </a:r>
          </a:p>
          <a:p>
            <a:pPr eaLnBrk="1" hangingPunct="1">
              <a:lnSpc>
                <a:spcPct val="150000"/>
              </a:lnSpc>
              <a:defRPr/>
            </a:pPr>
            <a:r>
              <a:rPr lang="de-DE" altLang="de-DE" dirty="0" smtClean="0">
                <a:solidFill>
                  <a:srgbClr val="064882"/>
                </a:solidFill>
              </a:rPr>
              <a:t> Aufräum- und Reinigungsarbeiten oder Regelung finanzieller Angelegenheiten</a:t>
            </a:r>
          </a:p>
          <a:p>
            <a:pPr eaLnBrk="1" hangingPunct="1">
              <a:defRPr/>
            </a:pPr>
            <a:endParaRPr lang="de-DE" altLang="de-DE" dirty="0" smtClean="0"/>
          </a:p>
        </p:txBody>
      </p:sp>
      <p:sp>
        <p:nvSpPr>
          <p:cNvPr id="4" name="Datumsplatzhalter 3"/>
          <p:cNvSpPr>
            <a:spLocks noGrp="1"/>
          </p:cNvSpPr>
          <p:nvPr>
            <p:ph type="dt" sz="half" idx="10"/>
          </p:nvPr>
        </p:nvSpPr>
        <p:spPr/>
        <p:txBody>
          <a:bodyPr/>
          <a:lstStyle/>
          <a:p>
            <a:pPr>
              <a:defRPr/>
            </a:pPr>
            <a:fld id="{55C20FCF-C168-49B2-9DDB-E01705ECC46E}" type="datetime1">
              <a:rPr lang="de-DE" smtClean="0"/>
              <a:t>29.10.2019</a:t>
            </a:fld>
            <a:endParaRPr lang="de-DE"/>
          </a:p>
        </p:txBody>
      </p:sp>
      <p:sp>
        <p:nvSpPr>
          <p:cNvPr id="5" name="Fußzeilenplatzhalter 4"/>
          <p:cNvSpPr>
            <a:spLocks noGrp="1"/>
          </p:cNvSpPr>
          <p:nvPr>
            <p:ph type="ftr" sz="quarter" idx="11"/>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2"/>
          </p:nvPr>
        </p:nvSpPr>
        <p:spPr/>
        <p:txBody>
          <a:bodyPr/>
          <a:lstStyle/>
          <a:p>
            <a:pPr>
              <a:defRPr/>
            </a:pPr>
            <a:r>
              <a:rPr lang="de-DE" altLang="de-DE" smtClean="0"/>
              <a:t>Seite </a:t>
            </a:r>
            <a:fld id="{DA645CC2-A2F2-4BCE-8610-9E78907BB8A9}" type="slidenum">
              <a:rPr lang="de-DE" altLang="de-DE" smtClean="0"/>
              <a:pPr>
                <a:defRPr/>
              </a:pPr>
              <a:t>23</a:t>
            </a:fld>
            <a:endParaRPr lang="de-DE" altLang="de-DE"/>
          </a:p>
        </p:txBody>
      </p:sp>
    </p:spTree>
    <p:extLst>
      <p:ext uri="{BB962C8B-B14F-4D97-AF65-F5344CB8AC3E}">
        <p14:creationId xmlns:p14="http://schemas.microsoft.com/office/powerpoint/2010/main" val="31562154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feld 3"/>
          <p:cNvSpPr txBox="1">
            <a:spLocks noChangeArrowheads="1"/>
          </p:cNvSpPr>
          <p:nvPr/>
        </p:nvSpPr>
        <p:spPr bwMode="auto">
          <a:xfrm>
            <a:off x="293688" y="1298004"/>
            <a:ext cx="7539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200" dirty="0">
                <a:latin typeface="Calibri" panose="020F0502020204030204" pitchFamily="34" charset="0"/>
                <a:ea typeface="MS PGothic" panose="020B0600070205080204" pitchFamily="34" charset="-128"/>
              </a:rPr>
              <a:t>Die Hauptleistungsbeiträge sind wie folgt:</a:t>
            </a:r>
          </a:p>
        </p:txBody>
      </p:sp>
      <p:sp>
        <p:nvSpPr>
          <p:cNvPr id="81924" name="Textfeld 7"/>
          <p:cNvSpPr txBox="1">
            <a:spLocks noChangeArrowheads="1"/>
          </p:cNvSpPr>
          <p:nvPr/>
        </p:nvSpPr>
        <p:spPr bwMode="auto">
          <a:xfrm>
            <a:off x="312738" y="5175250"/>
            <a:ext cx="771048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1600" dirty="0">
                <a:solidFill>
                  <a:schemeClr val="accent1"/>
                </a:solidFill>
                <a:latin typeface="Calibri" panose="020F0502020204030204" pitchFamily="34" charset="0"/>
                <a:ea typeface="MS PGothic" panose="020B0600070205080204" pitchFamily="34" charset="-128"/>
              </a:rPr>
              <a:t>* Pflegebedürftige in PG 1 erhalten u. a. Pflegeberatung, Beratung in eigener Häuslichkeit,</a:t>
            </a:r>
            <a:br>
              <a:rPr lang="de-DE" altLang="de-DE" sz="1600" dirty="0">
                <a:solidFill>
                  <a:schemeClr val="accent1"/>
                </a:solidFill>
                <a:latin typeface="Calibri" panose="020F0502020204030204" pitchFamily="34" charset="0"/>
                <a:ea typeface="MS PGothic" panose="020B0600070205080204" pitchFamily="34" charset="-128"/>
              </a:rPr>
            </a:br>
            <a:r>
              <a:rPr lang="de-DE" altLang="de-DE" sz="1600" dirty="0">
                <a:solidFill>
                  <a:schemeClr val="accent1"/>
                </a:solidFill>
                <a:latin typeface="Calibri" panose="020F0502020204030204" pitchFamily="34" charset="0"/>
                <a:ea typeface="MS PGothic" panose="020B0600070205080204" pitchFamily="34" charset="-128"/>
              </a:rPr>
              <a:t>   Versorgung mit Pflegehilfsmitteln, Zuschüsse zur Verbesserung des Wohnumfeldes, </a:t>
            </a:r>
          </a:p>
          <a:p>
            <a:pPr eaLnBrk="1" hangingPunct="1"/>
            <a:r>
              <a:rPr lang="de-DE" altLang="de-DE" sz="1600" dirty="0">
                <a:solidFill>
                  <a:schemeClr val="accent1"/>
                </a:solidFill>
                <a:latin typeface="Calibri" panose="020F0502020204030204" pitchFamily="34" charset="0"/>
                <a:ea typeface="MS PGothic" panose="020B0600070205080204" pitchFamily="34" charset="-128"/>
              </a:rPr>
              <a:t>   Entlastungsbetrag u. a. für Betreuungsangebote in Höhe von 125 Euro.</a:t>
            </a:r>
          </a:p>
        </p:txBody>
      </p:sp>
      <p:graphicFrame>
        <p:nvGraphicFramePr>
          <p:cNvPr id="8" name="Tabelle 7"/>
          <p:cNvGraphicFramePr>
            <a:graphicFrameLocks noGrp="1"/>
          </p:cNvGraphicFramePr>
          <p:nvPr>
            <p:extLst/>
          </p:nvPr>
        </p:nvGraphicFramePr>
        <p:xfrm>
          <a:off x="0" y="2660761"/>
          <a:ext cx="9144000" cy="2251077"/>
        </p:xfrm>
        <a:graphic>
          <a:graphicData uri="http://schemas.openxmlformats.org/drawingml/2006/table">
            <a:tbl>
              <a:tblPr/>
              <a:tblGrid>
                <a:gridCol w="346210"/>
                <a:gridCol w="2747864"/>
                <a:gridCol w="935666"/>
                <a:gridCol w="978195"/>
                <a:gridCol w="1127051"/>
                <a:gridCol w="1705640"/>
                <a:gridCol w="1062126"/>
                <a:gridCol w="120624"/>
                <a:gridCol w="120624"/>
              </a:tblGrid>
              <a:tr h="390525">
                <a:tc rowSpan="2" gridSpan="2">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p>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rPr>
                        <a:t> </a:t>
                      </a:r>
                    </a:p>
                  </a:txBody>
                  <a:tcPr marL="44444" marR="44444" marT="36206" marB="36206"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bg1"/>
                    </a:solidFill>
                  </a:tcPr>
                </a:tc>
                <a:tc rowSpan="2" hMerge="1">
                  <a:txBody>
                    <a:bodyPr/>
                    <a:lstStyle/>
                    <a:p>
                      <a:endParaRPr lang="de-DE"/>
                    </a:p>
                  </a:txBody>
                  <a:tcPr/>
                </a:tc>
                <a:tc gridSpan="5">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rPr>
                        <a:t>PFLEGEGRAD</a:t>
                      </a:r>
                    </a:p>
                  </a:txBody>
                  <a:tcPr marL="44444" marR="44444" marT="36206" marB="36206" horzOverflow="overflow">
                    <a:lnL>
                      <a:noFill/>
                    </a:lnL>
                    <a:lnR>
                      <a:noFill/>
                    </a:lnR>
                    <a:lnT>
                      <a:noFill/>
                    </a:lnT>
                    <a:lnB>
                      <a:noFill/>
                    </a:lnB>
                    <a:lnTlToBr>
                      <a:noFill/>
                    </a:lnTlToBr>
                    <a:lnBlToTr>
                      <a:noFill/>
                    </a:lnBlToTr>
                    <a:solidFill>
                      <a:schemeClr val="tx2"/>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chemeClr val="tx2"/>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chemeClr val="bg1"/>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chemeClr val="tx2"/>
                    </a:solidFill>
                  </a:tcPr>
                </a:tc>
              </a:tr>
              <a:tr h="407988">
                <a:tc gridSpan="2" vMerge="1">
                  <a:txBody>
                    <a:bodyPr/>
                    <a:lstStyle/>
                    <a:p>
                      <a:endParaRPr lang="de-DE"/>
                    </a:p>
                  </a:txBody>
                  <a:tcPr/>
                </a:tc>
                <a:tc hMerge="1" vMerge="1">
                  <a:txBody>
                    <a:bodyPr/>
                    <a:lstStyle/>
                    <a:p>
                      <a:endParaRPr lang="de-DE"/>
                    </a:p>
                  </a:txBody>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dirty="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PG 1</a:t>
                      </a:r>
                    </a:p>
                  </a:txBody>
                  <a:tcPr marL="17778" marR="17778" marT="36206" marB="3620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PG 2</a:t>
                      </a:r>
                    </a:p>
                  </a:txBody>
                  <a:tcPr marL="17778" marR="17778" marT="36206" marB="3620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PG 3</a:t>
                      </a:r>
                    </a:p>
                  </a:txBody>
                  <a:tcPr marL="17778" marR="17778" marT="36206" marB="3620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PG 4</a:t>
                      </a:r>
                    </a:p>
                  </a:txBody>
                  <a:tcPr marL="17778" marR="17778" marT="36206" marB="3620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dirty="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rPr>
                        <a:t>PG 5</a:t>
                      </a:r>
                    </a:p>
                  </a:txBody>
                  <a:tcPr marL="17778" marR="17778" marT="36206" marB="36206"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0" i="0" u="none" strike="noStrike" cap="none" normalizeH="0" baseline="0" dirty="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endParaRPr>
                    </a:p>
                  </a:txBody>
                  <a:tcPr marL="17778" marR="17778" marT="36206" marB="36206"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0" i="0" u="none" strike="noStrike" cap="none" normalizeH="0" baseline="0" smtClean="0">
                        <a:ln>
                          <a:noFill/>
                        </a:ln>
                        <a:solidFill>
                          <a:srgbClr val="FFFFFF"/>
                        </a:solidFill>
                        <a:effectLst/>
                        <a:latin typeface="Calibri" panose="020F0502020204030204" pitchFamily="34" charset="0"/>
                        <a:ea typeface="MS PGothic" panose="020B0600070205080204" pitchFamily="34" charset="-128"/>
                        <a:cs typeface="Arial" panose="020B0604020202020204" pitchFamily="34" charset="0"/>
                      </a:endParaRPr>
                    </a:p>
                  </a:txBody>
                  <a:tcPr marL="17778" marR="17778" marT="36206" marB="36206" anchor="ctr" horzOverflow="overflow">
                    <a:lnL>
                      <a:noFill/>
                    </a:lnL>
                    <a:lnR>
                      <a:noFill/>
                    </a:lnR>
                    <a:lnT>
                      <a:noFill/>
                    </a:lnT>
                    <a:lnB w="28575" cap="flat" cmpd="sng" algn="ctr">
                      <a:solidFill>
                        <a:srgbClr val="58C6F2"/>
                      </a:solidFill>
                      <a:prstDash val="solid"/>
                      <a:round/>
                      <a:headEnd type="none" w="med" len="med"/>
                      <a:tailEnd type="none" w="med" len="med"/>
                    </a:lnB>
                    <a:lnTlToBr>
                      <a:noFill/>
                    </a:lnTlToBr>
                    <a:lnBlToTr>
                      <a:noFill/>
                    </a:lnBlToTr>
                    <a:solidFill>
                      <a:schemeClr val="accent2"/>
                    </a:solidFill>
                  </a:tcPr>
                </a:tc>
              </a:tr>
              <a:tr h="484188">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Geldleistung ambulant</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316</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545</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728</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901</a:t>
                      </a:r>
                    </a:p>
                  </a:txBody>
                  <a:tcPr marL="44444" marR="44444" marT="0"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w="28575" cap="flat" cmpd="sng" algn="ctr">
                      <a:solidFill>
                        <a:srgbClr val="58C6F2"/>
                      </a:solidFill>
                      <a:prstDash val="solid"/>
                      <a:round/>
                      <a:headEnd type="none" w="med" len="med"/>
                      <a:tailEnd type="none" w="med" len="med"/>
                    </a:lnT>
                    <a:lnB>
                      <a:noFill/>
                    </a:lnB>
                    <a:lnTlToBr>
                      <a:noFill/>
                    </a:lnTlToBr>
                    <a:lnBlToTr>
                      <a:noFill/>
                    </a:lnBlToTr>
                    <a:solidFill>
                      <a:srgbClr val="BCE8FA"/>
                    </a:solidFill>
                  </a:tcPr>
                </a:tc>
              </a:tr>
              <a:tr h="484188">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Sachleistung ambulant</a:t>
                      </a: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689</a:t>
                      </a: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1298</a:t>
                      </a: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1612</a:t>
                      </a: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1995</a:t>
                      </a:r>
                    </a:p>
                  </a:txBody>
                  <a:tcPr marL="44444" marR="44444" marT="0" marB="36206" anchor="ctr" horzOverflow="overflow">
                    <a:lnL>
                      <a:noFill/>
                    </a:lnL>
                    <a:lnR>
                      <a:noFill/>
                    </a:lnR>
                    <a:lnT>
                      <a:noFill/>
                    </a:lnT>
                    <a:lnB>
                      <a:noFill/>
                    </a:lnB>
                    <a:lnTlToBr>
                      <a:noFill/>
                    </a:lnTlToBr>
                    <a:lnBlToTr>
                      <a:noFill/>
                    </a:lnBlToTr>
                    <a:solidFill>
                      <a:schemeClr val="bg1"/>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chemeClr val="bg1"/>
                    </a:solidFill>
                  </a:tcPr>
                </a:tc>
              </a:tr>
              <a:tr h="484188">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rgbClr val="3B3C3B"/>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l"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1"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Leistungsbetrag stationär</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125</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770</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1262</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1775</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r>
                        <a:rPr kumimoji="0" lang="de-DE" altLang="de-DE" sz="1800" b="0" i="0" u="none" strike="noStrike" cap="none" normalizeH="0" baseline="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rPr>
                        <a:t>2005</a:t>
                      </a:r>
                    </a:p>
                  </a:txBody>
                  <a:tcPr marL="44444" marR="44444" marT="0" marB="36206" anchor="ctr" horzOverflow="overflow">
                    <a:lnL>
                      <a:noFill/>
                    </a:lnL>
                    <a:lnR>
                      <a:noFill/>
                    </a:lnR>
                    <a:lnT>
                      <a:noFill/>
                    </a:lnT>
                    <a:lnB>
                      <a:noFill/>
                    </a:lnB>
                    <a:lnTlToBr>
                      <a:noFill/>
                    </a:lnTlToBr>
                    <a:lnBlToTr>
                      <a:noFill/>
                    </a:lnBlToTr>
                    <a:solidFill>
                      <a:srgbClr val="BCE8FA"/>
                    </a:solidFill>
                  </a:tcPr>
                </a:tc>
                <a:tc>
                  <a:txBody>
                    <a:bodyPr/>
                    <a:lstStyle>
                      <a:lvl1pPr>
                        <a:lnSpc>
                          <a:spcPts val="2400"/>
                        </a:lnSpc>
                        <a:buClr>
                          <a:srgbClr val="009EE3"/>
                        </a:buClr>
                        <a:buFont typeface="Lucida Grande"/>
                        <a:tabLst>
                          <a:tab pos="412750" algn="l"/>
                          <a:tab pos="900113" algn="l"/>
                        </a:tabLst>
                        <a:defRPr sz="2000">
                          <a:solidFill>
                            <a:schemeClr val="tx1"/>
                          </a:solidFill>
                          <a:latin typeface="Calibri" panose="020F0502020204030204" pitchFamily="34" charset="0"/>
                        </a:defRPr>
                      </a:lvl1pPr>
                      <a:lvl2pPr marL="742950" indent="-285750">
                        <a:lnSpc>
                          <a:spcPts val="2400"/>
                        </a:lnSpc>
                        <a:buClr>
                          <a:srgbClr val="009EE3"/>
                        </a:buClr>
                        <a:buSzPct val="100000"/>
                        <a:buFont typeface="Lucida Grande"/>
                        <a:tabLst>
                          <a:tab pos="412750" algn="l"/>
                          <a:tab pos="900113" algn="l"/>
                        </a:tabLst>
                        <a:defRPr sz="2000" i="1">
                          <a:solidFill>
                            <a:schemeClr val="tx1"/>
                          </a:solidFill>
                          <a:latin typeface="Calibri" panose="020F0502020204030204" pitchFamily="34" charset="0"/>
                        </a:defRPr>
                      </a:lvl2pPr>
                      <a:lvl3pPr marL="1143000" indent="-228600">
                        <a:lnSpc>
                          <a:spcPts val="2200"/>
                        </a:lnSpc>
                        <a:buClr>
                          <a:schemeClr val="tx1"/>
                        </a:buClr>
                        <a:buFont typeface="Lucida Grande"/>
                        <a:tabLst>
                          <a:tab pos="412750" algn="l"/>
                          <a:tab pos="900113" algn="l"/>
                        </a:tabLst>
                        <a:defRPr sz="1600" i="1">
                          <a:solidFill>
                            <a:schemeClr val="tx1"/>
                          </a:solidFill>
                          <a:latin typeface="Calibri" panose="020F0502020204030204" pitchFamily="34" charset="0"/>
                        </a:defRPr>
                      </a:lvl3pPr>
                      <a:lvl4pPr marL="1600200" indent="-228600">
                        <a:lnSpc>
                          <a:spcPts val="2200"/>
                        </a:lnSpc>
                        <a:buFont typeface="Arial" panose="020B0604020202020204" pitchFamily="34" charset="0"/>
                        <a:tabLst>
                          <a:tab pos="412750" algn="l"/>
                          <a:tab pos="900113" algn="l"/>
                        </a:tabLst>
                        <a:defRPr sz="1600">
                          <a:solidFill>
                            <a:schemeClr val="tx1"/>
                          </a:solidFill>
                          <a:latin typeface="Calibri" panose="020F0502020204030204" pitchFamily="34" charset="0"/>
                        </a:defRPr>
                      </a:lvl4pPr>
                      <a:lvl5pPr marL="2057400" indent="-228600">
                        <a:lnSpc>
                          <a:spcPts val="2200"/>
                        </a:lnSpc>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5pPr>
                      <a:lvl6pPr marL="25146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6pPr>
                      <a:lvl7pPr marL="29718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7pPr>
                      <a:lvl8pPr marL="34290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8pPr>
                      <a:lvl9pPr marL="3886200" indent="-228600" defTabSz="457200" fontAlgn="base">
                        <a:lnSpc>
                          <a:spcPts val="2200"/>
                        </a:lnSpc>
                        <a:spcBef>
                          <a:spcPct val="0"/>
                        </a:spcBef>
                        <a:spcAft>
                          <a:spcPct val="0"/>
                        </a:spcAft>
                        <a:buClr>
                          <a:schemeClr val="accent2"/>
                        </a:buClr>
                        <a:buFont typeface="Symbol" panose="05050102010706020507" pitchFamily="18" charset="2"/>
                        <a:tabLst>
                          <a:tab pos="412750" algn="l"/>
                          <a:tab pos="900113" algn="l"/>
                        </a:tabLst>
                        <a:defRPr sz="1600">
                          <a:solidFill>
                            <a:schemeClr val="tx1"/>
                          </a:solidFill>
                          <a:latin typeface="Calibri" panose="020F0502020204030204" pitchFamily="34" charset="0"/>
                        </a:defRPr>
                      </a:lvl9p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rgbClr val="BCE8FA"/>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tab pos="412750" algn="l"/>
                          <a:tab pos="900113" algn="l"/>
                        </a:tabLst>
                      </a:pPr>
                      <a:endParaRPr kumimoji="0" lang="de-DE" altLang="de-DE" sz="1800" b="1" i="0" u="none" strike="noStrike" cap="none" normalizeH="0" baseline="0" dirty="0" smtClean="0">
                        <a:ln>
                          <a:noFill/>
                        </a:ln>
                        <a:solidFill>
                          <a:srgbClr val="064882"/>
                        </a:solidFill>
                        <a:effectLst/>
                        <a:latin typeface="Calibri" panose="020F0502020204030204" pitchFamily="34" charset="0"/>
                        <a:ea typeface="MS PGothic" panose="020B0600070205080204" pitchFamily="34" charset="-128"/>
                        <a:cs typeface="Arial" panose="020B0604020202020204" pitchFamily="34" charset="0"/>
                      </a:endParaRPr>
                    </a:p>
                  </a:txBody>
                  <a:tcPr marL="44444" marR="44444" marT="36206" marB="36206" anchor="ctr" horzOverflow="overflow">
                    <a:lnL>
                      <a:noFill/>
                    </a:lnL>
                    <a:lnR>
                      <a:noFill/>
                    </a:lnR>
                    <a:lnT>
                      <a:noFill/>
                    </a:lnT>
                    <a:lnB>
                      <a:noFill/>
                    </a:lnB>
                    <a:lnTlToBr>
                      <a:noFill/>
                    </a:lnTlToBr>
                    <a:lnBlToTr>
                      <a:noFill/>
                    </a:lnBlToTr>
                    <a:solidFill>
                      <a:srgbClr val="BCE8FA"/>
                    </a:solidFill>
                  </a:tcPr>
                </a:tc>
              </a:tr>
            </a:tbl>
          </a:graphicData>
        </a:graphic>
      </p:graphicFrame>
      <p:sp>
        <p:nvSpPr>
          <p:cNvPr id="81960" name="Titel 2"/>
          <p:cNvSpPr txBox="1">
            <a:spLocks/>
          </p:cNvSpPr>
          <p:nvPr/>
        </p:nvSpPr>
        <p:spPr bwMode="auto">
          <a:xfrm>
            <a:off x="293688" y="500063"/>
            <a:ext cx="841692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200"/>
              </a:lnSpc>
            </a:pPr>
            <a:r>
              <a:rPr lang="de-DE" altLang="de-DE" sz="3000" b="1" dirty="0">
                <a:solidFill>
                  <a:schemeClr val="accent1"/>
                </a:solidFill>
                <a:latin typeface="Calibri" panose="020F0502020204030204" pitchFamily="34" charset="0"/>
                <a:ea typeface="MS PGothic" panose="020B0600070205080204" pitchFamily="34" charset="-128"/>
              </a:rPr>
              <a:t>Die Leistungen nach dem Pflegestärkungsgesetz II</a:t>
            </a:r>
          </a:p>
        </p:txBody>
      </p:sp>
      <p:pic>
        <p:nvPicPr>
          <p:cNvPr id="81961" name="Bild 6" descr="Icon-Geldleistu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3688" y="1849438"/>
            <a:ext cx="1439862"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umsplatzhalter 3"/>
          <p:cNvSpPr>
            <a:spLocks noGrp="1"/>
          </p:cNvSpPr>
          <p:nvPr>
            <p:ph type="dt" sz="half" idx="11"/>
          </p:nvPr>
        </p:nvSpPr>
        <p:spPr/>
        <p:txBody>
          <a:bodyPr/>
          <a:lstStyle/>
          <a:p>
            <a:pPr>
              <a:defRPr/>
            </a:pPr>
            <a:fld id="{0A99EE09-D20C-4236-9080-D90EB2333252}"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24</a:t>
            </a:fld>
            <a:endParaRPr lang="de-DE" altLang="de-DE"/>
          </a:p>
        </p:txBody>
      </p:sp>
    </p:spTree>
    <p:extLst>
      <p:ext uri="{BB962C8B-B14F-4D97-AF65-F5344CB8AC3E}">
        <p14:creationId xmlns:p14="http://schemas.microsoft.com/office/powerpoint/2010/main" val="26970015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el 2"/>
          <p:cNvSpPr>
            <a:spLocks noGrp="1"/>
          </p:cNvSpPr>
          <p:nvPr>
            <p:ph type="title"/>
          </p:nvPr>
        </p:nvSpPr>
        <p:spPr>
          <a:xfrm>
            <a:off x="447675" y="545859"/>
            <a:ext cx="8416925" cy="1009650"/>
          </a:xfrm>
        </p:spPr>
        <p:txBody>
          <a:bodyPr/>
          <a:lstStyle/>
          <a:p>
            <a:pPr eaLnBrk="1" hangingPunct="1"/>
            <a:r>
              <a:rPr lang="de-DE" altLang="de-DE" dirty="0" smtClean="0"/>
              <a:t>Fazit</a:t>
            </a:r>
          </a:p>
        </p:txBody>
      </p:sp>
      <p:sp>
        <p:nvSpPr>
          <p:cNvPr id="35843" name="Inhaltsplatzhalter 3"/>
          <p:cNvSpPr>
            <a:spLocks noGrp="1"/>
          </p:cNvSpPr>
          <p:nvPr>
            <p:ph idx="1"/>
          </p:nvPr>
        </p:nvSpPr>
        <p:spPr>
          <a:xfrm>
            <a:off x="358775" y="1087640"/>
            <a:ext cx="8504237" cy="4483100"/>
          </a:xfrm>
        </p:spPr>
        <p:txBody>
          <a:bodyPr/>
          <a:lstStyle/>
          <a:p>
            <a:pPr marL="457200" indent="-457200" eaLnBrk="1" hangingPunct="1">
              <a:lnSpc>
                <a:spcPts val="2700"/>
              </a:lnSpc>
              <a:buFont typeface="Lucida Grande"/>
              <a:buAutoNum type="arabicPeriod"/>
              <a:defRPr/>
            </a:pPr>
            <a:r>
              <a:rPr lang="de-DE" altLang="de-DE" dirty="0" smtClean="0">
                <a:solidFill>
                  <a:srgbClr val="064882"/>
                </a:solidFill>
              </a:rPr>
              <a:t>Der </a:t>
            </a:r>
            <a:r>
              <a:rPr lang="de-DE" altLang="de-DE" dirty="0">
                <a:solidFill>
                  <a:srgbClr val="064882"/>
                </a:solidFill>
              </a:rPr>
              <a:t>neue Pflegbedürftigkeitsbegriff ist umfassender</a:t>
            </a:r>
            <a:r>
              <a:rPr lang="de-DE" altLang="de-DE" dirty="0" smtClean="0">
                <a:solidFill>
                  <a:srgbClr val="064882"/>
                </a:solidFill>
              </a:rPr>
              <a:t>. Er beinhaltet nicht nur die bisherige Grundpflege, sondern alle </a:t>
            </a:r>
            <a:r>
              <a:rPr lang="de-DE" altLang="de-DE" dirty="0">
                <a:solidFill>
                  <a:srgbClr val="064882"/>
                </a:solidFill>
              </a:rPr>
              <a:t>relevanten </a:t>
            </a:r>
            <a:r>
              <a:rPr lang="de-DE" altLang="de-DE" dirty="0" smtClean="0">
                <a:solidFill>
                  <a:srgbClr val="064882"/>
                </a:solidFill>
              </a:rPr>
              <a:t/>
            </a:r>
            <a:br>
              <a:rPr lang="de-DE" altLang="de-DE" dirty="0" smtClean="0">
                <a:solidFill>
                  <a:srgbClr val="064882"/>
                </a:solidFill>
              </a:rPr>
            </a:br>
            <a:r>
              <a:rPr lang="de-DE" altLang="de-DE" dirty="0" smtClean="0">
                <a:solidFill>
                  <a:srgbClr val="064882"/>
                </a:solidFill>
              </a:rPr>
              <a:t>Bereiche </a:t>
            </a:r>
            <a:r>
              <a:rPr lang="de-DE" altLang="de-DE" dirty="0">
                <a:solidFill>
                  <a:srgbClr val="064882"/>
                </a:solidFill>
              </a:rPr>
              <a:t>der elementaren Lebensführung.</a:t>
            </a:r>
          </a:p>
          <a:p>
            <a:pPr marL="457200" lvl="0" indent="-457200" eaLnBrk="1" hangingPunct="1">
              <a:lnSpc>
                <a:spcPts val="2700"/>
              </a:lnSpc>
              <a:buFont typeface="Lucida Grande"/>
              <a:buAutoNum type="arabicPeriod"/>
              <a:defRPr/>
            </a:pPr>
            <a:endParaRPr lang="de-DE" altLang="de-DE" dirty="0">
              <a:solidFill>
                <a:srgbClr val="064882"/>
              </a:solidFill>
            </a:endParaRPr>
          </a:p>
          <a:p>
            <a:pPr marL="457200" indent="-457200" eaLnBrk="1" hangingPunct="1">
              <a:lnSpc>
                <a:spcPts val="2700"/>
              </a:lnSpc>
              <a:buFont typeface="Lucida Grande"/>
              <a:buAutoNum type="arabicPeriod"/>
              <a:defRPr/>
            </a:pPr>
            <a:r>
              <a:rPr lang="de-DE" dirty="0" smtClean="0">
                <a:solidFill>
                  <a:srgbClr val="064882"/>
                </a:solidFill>
              </a:rPr>
              <a:t>Gradmesser </a:t>
            </a:r>
            <a:r>
              <a:rPr lang="de-DE" dirty="0">
                <a:solidFill>
                  <a:srgbClr val="064882"/>
                </a:solidFill>
              </a:rPr>
              <a:t>der Pflegebedürftigkeit sind nicht mehr Pflegeminuten, sondern die Einschätzung, wie stark der Mensch in seiner Selbstständigkeit beeinträchtigt </a:t>
            </a:r>
            <a:r>
              <a:rPr lang="de-DE" dirty="0" smtClean="0">
                <a:solidFill>
                  <a:srgbClr val="064882"/>
                </a:solidFill>
              </a:rPr>
              <a:t>ist.</a:t>
            </a:r>
          </a:p>
          <a:p>
            <a:pPr marL="457200" indent="-457200" eaLnBrk="1" hangingPunct="1">
              <a:lnSpc>
                <a:spcPts val="2700"/>
              </a:lnSpc>
              <a:buFont typeface="Lucida Grande"/>
              <a:buAutoNum type="arabicPeriod"/>
              <a:defRPr/>
            </a:pPr>
            <a:endParaRPr lang="de-DE" altLang="de-DE" dirty="0" smtClean="0">
              <a:solidFill>
                <a:srgbClr val="064882"/>
              </a:solidFill>
            </a:endParaRPr>
          </a:p>
          <a:p>
            <a:pPr marL="457200" indent="-457200" eaLnBrk="1" hangingPunct="1">
              <a:lnSpc>
                <a:spcPts val="2700"/>
              </a:lnSpc>
              <a:buFont typeface="Lucida Grande"/>
              <a:buAutoNum type="arabicPeriod"/>
              <a:defRPr/>
            </a:pPr>
            <a:r>
              <a:rPr lang="de-DE" dirty="0">
                <a:solidFill>
                  <a:srgbClr val="064882"/>
                </a:solidFill>
              </a:rPr>
              <a:t>Mit dem neuen System kann </a:t>
            </a:r>
            <a:r>
              <a:rPr lang="de-DE" dirty="0" smtClean="0">
                <a:solidFill>
                  <a:srgbClr val="064882"/>
                </a:solidFill>
              </a:rPr>
              <a:t>besser </a:t>
            </a:r>
            <a:r>
              <a:rPr lang="de-DE" dirty="0">
                <a:solidFill>
                  <a:srgbClr val="064882"/>
                </a:solidFill>
              </a:rPr>
              <a:t>geplant werden, welche Art von Unterstützung  ein pflegebedürftiger Mensch tatsächlich braucht</a:t>
            </a:r>
            <a:r>
              <a:rPr lang="de-DE" dirty="0"/>
              <a:t>.</a:t>
            </a:r>
            <a:endParaRPr lang="de-DE" altLang="de-DE" dirty="0"/>
          </a:p>
          <a:p>
            <a:pPr marL="457200" indent="-457200" eaLnBrk="1" hangingPunct="1">
              <a:buFont typeface="Lucida Grande"/>
              <a:buAutoNum type="arabicPeriod"/>
              <a:defRPr/>
            </a:pPr>
            <a:endParaRPr lang="de-DE" altLang="de-DE" dirty="0" smtClean="0"/>
          </a:p>
          <a:p>
            <a:pPr indent="0" eaLnBrk="1" hangingPunct="1">
              <a:buFont typeface="Lucida Grande"/>
              <a:buNone/>
              <a:defRPr/>
            </a:pPr>
            <a:r>
              <a:rPr lang="de-DE" altLang="de-DE" sz="2400" dirty="0" smtClean="0"/>
              <a:t>     </a:t>
            </a:r>
          </a:p>
          <a:p>
            <a:pPr marL="342900" indent="-342900" eaLnBrk="1" hangingPunct="1">
              <a:buFont typeface="Wingdings" panose="05000000000000000000" pitchFamily="2" charset="2"/>
              <a:buChar char="v"/>
              <a:defRPr/>
            </a:pPr>
            <a:endParaRPr lang="de-DE" altLang="de-DE" sz="2400" dirty="0" smtClean="0"/>
          </a:p>
        </p:txBody>
      </p:sp>
      <p:sp>
        <p:nvSpPr>
          <p:cNvPr id="4" name="Datumsplatzhalter 3"/>
          <p:cNvSpPr>
            <a:spLocks noGrp="1"/>
          </p:cNvSpPr>
          <p:nvPr>
            <p:ph type="dt" sz="half" idx="11"/>
          </p:nvPr>
        </p:nvSpPr>
        <p:spPr/>
        <p:txBody>
          <a:bodyPr/>
          <a:lstStyle/>
          <a:p>
            <a:pPr>
              <a:defRPr/>
            </a:pPr>
            <a:fld id="{F8438829-2518-4BB9-AA63-D4A787232E39}" type="datetime1">
              <a:rPr lang="de-DE" smtClean="0"/>
              <a:t>29.10.2019</a:t>
            </a:fld>
            <a:endParaRPr lang="de-DE"/>
          </a:p>
        </p:txBody>
      </p:sp>
      <p:sp>
        <p:nvSpPr>
          <p:cNvPr id="5" name="Fußzeilenplatzhalter 4"/>
          <p:cNvSpPr>
            <a:spLocks noGrp="1"/>
          </p:cNvSpPr>
          <p:nvPr>
            <p:ph type="ftr" sz="quarter" idx="12"/>
          </p:nvPr>
        </p:nvSpPr>
        <p:spPr/>
        <p:txBody>
          <a:bodyPr/>
          <a:lstStyle/>
          <a:p>
            <a:pPr>
              <a:defRPr/>
            </a:pPr>
            <a:r>
              <a:rPr lang="de-DE" smtClean="0"/>
              <a:t>Pflegestärkungsgesetz II</a:t>
            </a:r>
            <a:endParaRPr lang="de-DE"/>
          </a:p>
        </p:txBody>
      </p:sp>
      <p:sp>
        <p:nvSpPr>
          <p:cNvPr id="6" name="Foliennummernplatzhalter 5"/>
          <p:cNvSpPr>
            <a:spLocks noGrp="1"/>
          </p:cNvSpPr>
          <p:nvPr>
            <p:ph type="sldNum" sz="quarter" idx="13"/>
          </p:nvPr>
        </p:nvSpPr>
        <p:spPr/>
        <p:txBody>
          <a:bodyPr/>
          <a:lstStyle/>
          <a:p>
            <a:pPr>
              <a:defRPr/>
            </a:pPr>
            <a:r>
              <a:rPr lang="de-DE" altLang="de-DE" smtClean="0"/>
              <a:t>Seite </a:t>
            </a:r>
            <a:fld id="{66C4ACBE-A7D1-46EF-B8DA-5ECF001DE6F0}" type="slidenum">
              <a:rPr lang="de-DE" altLang="de-DE" smtClean="0"/>
              <a:pPr>
                <a:defRPr/>
              </a:pPr>
              <a:t>25</a:t>
            </a:fld>
            <a:endParaRPr lang="de-DE" altLang="de-DE"/>
          </a:p>
        </p:txBody>
      </p:sp>
    </p:spTree>
    <p:extLst>
      <p:ext uri="{BB962C8B-B14F-4D97-AF65-F5344CB8AC3E}">
        <p14:creationId xmlns:p14="http://schemas.microsoft.com/office/powerpoint/2010/main" val="21133236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Bild 1" descr="ICONS-01.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65738" y="3968750"/>
            <a:ext cx="3619500" cy="2163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7650" name="Titel 1"/>
          <p:cNvSpPr>
            <a:spLocks noGrp="1"/>
          </p:cNvSpPr>
          <p:nvPr>
            <p:ph type="title"/>
          </p:nvPr>
        </p:nvSpPr>
        <p:spPr/>
        <p:txBody>
          <a:bodyPr/>
          <a:lstStyle/>
          <a:p>
            <a:r>
              <a:rPr lang="de-DE" dirty="0">
                <a:latin typeface="Calibri" charset="0"/>
                <a:ea typeface="MS PGothic" charset="0"/>
              </a:rPr>
              <a:t/>
            </a:r>
            <a:br>
              <a:rPr lang="de-DE" dirty="0">
                <a:latin typeface="Calibri" charset="0"/>
                <a:ea typeface="MS PGothic" charset="0"/>
              </a:rPr>
            </a:br>
            <a:r>
              <a:rPr lang="de-DE" dirty="0">
                <a:latin typeface="Calibri" charset="0"/>
                <a:ea typeface="MS PGothic" charset="0"/>
              </a:rPr>
              <a:t/>
            </a:r>
            <a:br>
              <a:rPr lang="de-DE" dirty="0">
                <a:latin typeface="Calibri" charset="0"/>
                <a:ea typeface="MS PGothic" charset="0"/>
              </a:rPr>
            </a:br>
            <a:r>
              <a:rPr lang="de-DE" dirty="0">
                <a:latin typeface="Calibri" charset="0"/>
                <a:ea typeface="MS PGothic" charset="0"/>
              </a:rPr>
              <a:t/>
            </a:r>
            <a:br>
              <a:rPr lang="de-DE" dirty="0">
                <a:latin typeface="Calibri" charset="0"/>
                <a:ea typeface="MS PGothic" charset="0"/>
              </a:rPr>
            </a:br>
            <a:endParaRPr lang="de-DE" dirty="0">
              <a:latin typeface="Calibri" charset="0"/>
              <a:ea typeface="MS PGothic" charset="0"/>
            </a:endParaRPr>
          </a:p>
        </p:txBody>
      </p:sp>
      <p:sp>
        <p:nvSpPr>
          <p:cNvPr id="27651" name="Inhaltsplatzhalter 2"/>
          <p:cNvSpPr>
            <a:spLocks noGrp="1"/>
          </p:cNvSpPr>
          <p:nvPr>
            <p:ph sz="quarter" idx="13"/>
          </p:nvPr>
        </p:nvSpPr>
        <p:spPr>
          <a:prstGeom prst="rect">
            <a:avLst/>
          </a:prstGeom>
        </p:spPr>
        <p:txBody>
          <a:bodyPr/>
          <a:lstStyle/>
          <a:p>
            <a:pPr indent="-342900">
              <a:buFont typeface="Lucida Grande" charset="0"/>
              <a:buNone/>
            </a:pPr>
            <a:endParaRPr lang="de-DE" dirty="0">
              <a:solidFill>
                <a:srgbClr val="009EE3"/>
              </a:solidFill>
              <a:latin typeface="Calibri" charset="0"/>
              <a:ea typeface="MS PGothic" charset="0"/>
            </a:endParaRPr>
          </a:p>
          <a:p>
            <a:pPr indent="-342900">
              <a:buFont typeface="Lucida Grande" charset="0"/>
              <a:buNone/>
            </a:pPr>
            <a:endParaRPr lang="de-DE" dirty="0">
              <a:latin typeface="Calibri" charset="0"/>
              <a:ea typeface="MS PGothic" charset="0"/>
            </a:endParaRPr>
          </a:p>
        </p:txBody>
      </p:sp>
      <p:sp>
        <p:nvSpPr>
          <p:cNvPr id="5" name="Rechteck 4"/>
          <p:cNvSpPr/>
          <p:nvPr/>
        </p:nvSpPr>
        <p:spPr>
          <a:xfrm>
            <a:off x="279228" y="526828"/>
            <a:ext cx="7006855" cy="4278094"/>
          </a:xfrm>
          <a:prstGeom prst="rect">
            <a:avLst/>
          </a:prstGeom>
        </p:spPr>
        <p:txBody>
          <a:bodyPr wrap="square">
            <a:spAutoFit/>
          </a:bodyPr>
          <a:lstStyle/>
          <a:p>
            <a:r>
              <a:rPr lang="de-DE" sz="3000" b="1" dirty="0" smtClean="0">
                <a:solidFill>
                  <a:schemeClr val="accent1"/>
                </a:solidFill>
                <a:latin typeface="+mj-lt"/>
                <a:ea typeface="+mj-ea"/>
                <a:cs typeface="+mj-cs"/>
              </a:rPr>
              <a:t>Haben Sie noch </a:t>
            </a:r>
            <a:r>
              <a:rPr lang="de-DE" sz="3000" b="1" dirty="0">
                <a:solidFill>
                  <a:schemeClr val="accent1"/>
                </a:solidFill>
                <a:latin typeface="+mj-lt"/>
                <a:ea typeface="+mj-ea"/>
                <a:cs typeface="+mj-cs"/>
              </a:rPr>
              <a:t>Fragen oder Anregungen</a:t>
            </a:r>
            <a:r>
              <a:rPr lang="de-DE" sz="3000" b="1" dirty="0" smtClean="0">
                <a:solidFill>
                  <a:schemeClr val="accent1"/>
                </a:solidFill>
                <a:latin typeface="+mj-lt"/>
                <a:ea typeface="+mj-ea"/>
                <a:cs typeface="+mj-cs"/>
              </a:rPr>
              <a:t>?</a:t>
            </a:r>
            <a:endParaRPr lang="de-DE" sz="2200" dirty="0" smtClean="0">
              <a:latin typeface="+mn-lt"/>
            </a:endParaRPr>
          </a:p>
          <a:p>
            <a:endParaRPr lang="de-DE" sz="2200" dirty="0" smtClean="0">
              <a:latin typeface="+mn-lt"/>
            </a:endParaRPr>
          </a:p>
          <a:p>
            <a:endParaRPr lang="de-DE" sz="2200" dirty="0" smtClean="0">
              <a:latin typeface="+mn-lt"/>
            </a:endParaRPr>
          </a:p>
          <a:p>
            <a:endParaRPr lang="de-DE" sz="2200" dirty="0" smtClean="0">
              <a:latin typeface="+mn-lt"/>
            </a:endParaRPr>
          </a:p>
          <a:p>
            <a:r>
              <a:rPr lang="de-DE" sz="2200" dirty="0">
                <a:solidFill>
                  <a:srgbClr val="064882"/>
                </a:solidFill>
                <a:latin typeface="+mn-lt"/>
              </a:rPr>
              <a:t>Dann senden Sie uns </a:t>
            </a:r>
            <a:r>
              <a:rPr lang="de-DE" sz="2200" dirty="0" smtClean="0">
                <a:solidFill>
                  <a:srgbClr val="064882"/>
                </a:solidFill>
                <a:latin typeface="+mn-lt"/>
              </a:rPr>
              <a:t>gerne eine Nachricht! </a:t>
            </a:r>
          </a:p>
          <a:p>
            <a:endParaRPr lang="de-DE" sz="2200" b="1" dirty="0" smtClean="0">
              <a:solidFill>
                <a:srgbClr val="064882"/>
              </a:solidFill>
              <a:latin typeface="+mn-lt"/>
            </a:endParaRPr>
          </a:p>
          <a:p>
            <a:r>
              <a:rPr lang="de-DE" sz="2200" b="1" dirty="0" smtClean="0">
                <a:solidFill>
                  <a:srgbClr val="064882"/>
                </a:solidFill>
                <a:latin typeface="+mn-lt"/>
              </a:rPr>
              <a:t>MDK Nordrhein</a:t>
            </a:r>
          </a:p>
          <a:p>
            <a:endParaRPr lang="de-DE" sz="2200" dirty="0" smtClean="0">
              <a:solidFill>
                <a:srgbClr val="064882"/>
              </a:solidFill>
              <a:latin typeface="+mn-lt"/>
            </a:endParaRPr>
          </a:p>
          <a:p>
            <a:endParaRPr lang="de-DE" sz="2200" dirty="0" smtClean="0">
              <a:solidFill>
                <a:srgbClr val="064882"/>
              </a:solidFill>
              <a:latin typeface="+mn-lt"/>
            </a:endParaRPr>
          </a:p>
          <a:p>
            <a:pPr indent="0" eaLnBrk="1" hangingPunct="1">
              <a:buFont typeface="Lucida Grande"/>
              <a:buNone/>
              <a:defRPr/>
            </a:pPr>
            <a:r>
              <a:rPr lang="de-DE" altLang="de-DE" sz="2200" dirty="0">
                <a:solidFill>
                  <a:schemeClr val="accent1"/>
                </a:solidFill>
                <a:latin typeface="+mn-lt"/>
              </a:rPr>
              <a:t>Ulrike Kissels</a:t>
            </a:r>
            <a:endParaRPr lang="de-DE" altLang="de-DE" sz="2200" dirty="0">
              <a:latin typeface="+mn-lt"/>
            </a:endParaRPr>
          </a:p>
          <a:p>
            <a:pPr indent="0" eaLnBrk="1" hangingPunct="1">
              <a:buFont typeface="Lucida Grande"/>
              <a:buNone/>
              <a:defRPr/>
            </a:pPr>
            <a:r>
              <a:rPr lang="de-DE" altLang="de-DE" sz="2200" dirty="0">
                <a:latin typeface="+mn-lt"/>
                <a:hlinkClick r:id="rId4"/>
              </a:rPr>
              <a:t>U.Kissels@mdk-nordrhein.de</a:t>
            </a:r>
            <a:endParaRPr lang="de-DE" altLang="de-DE" sz="2200" dirty="0">
              <a:latin typeface="+mn-lt"/>
            </a:endParaRPr>
          </a:p>
          <a:p>
            <a:endParaRPr lang="de-DE" sz="2200" dirty="0" smtClean="0">
              <a:solidFill>
                <a:srgbClr val="064882"/>
              </a:solidFill>
              <a:latin typeface="+mn-lt"/>
            </a:endParaRPr>
          </a:p>
        </p:txBody>
      </p:sp>
      <p:sp>
        <p:nvSpPr>
          <p:cNvPr id="2" name="Datumsplatzhalter 1"/>
          <p:cNvSpPr>
            <a:spLocks noGrp="1"/>
          </p:cNvSpPr>
          <p:nvPr>
            <p:ph type="dt" sz="half" idx="14"/>
          </p:nvPr>
        </p:nvSpPr>
        <p:spPr/>
        <p:txBody>
          <a:bodyPr/>
          <a:lstStyle/>
          <a:p>
            <a:pPr>
              <a:defRPr/>
            </a:pPr>
            <a:fld id="{7D9BC6F9-4546-4FC3-839D-ACCCE8DEBB63}" type="datetime1">
              <a:rPr lang="de-DE" smtClean="0">
                <a:solidFill>
                  <a:prstClr val="white"/>
                </a:solidFill>
              </a:rPr>
              <a:t>29.10.2019</a:t>
            </a:fld>
            <a:endParaRPr lang="de-DE" dirty="0">
              <a:solidFill>
                <a:prstClr val="white"/>
              </a:solidFill>
            </a:endParaRPr>
          </a:p>
        </p:txBody>
      </p:sp>
      <p:sp>
        <p:nvSpPr>
          <p:cNvPr id="3" name="Fußzeilenplatzhalter 2"/>
          <p:cNvSpPr>
            <a:spLocks noGrp="1"/>
          </p:cNvSpPr>
          <p:nvPr>
            <p:ph type="ftr" sz="quarter" idx="15"/>
          </p:nvPr>
        </p:nvSpPr>
        <p:spPr/>
        <p:txBody>
          <a:bodyPr/>
          <a:lstStyle/>
          <a:p>
            <a:pPr>
              <a:defRPr/>
            </a:pPr>
            <a:r>
              <a:rPr lang="de-DE" smtClean="0">
                <a:solidFill>
                  <a:prstClr val="white"/>
                </a:solidFill>
              </a:rPr>
              <a:t>Pflegestärkungsgesetz II</a:t>
            </a:r>
            <a:endParaRPr lang="de-DE" dirty="0">
              <a:solidFill>
                <a:prstClr val="white"/>
              </a:solidFill>
            </a:endParaRPr>
          </a:p>
        </p:txBody>
      </p:sp>
      <p:sp>
        <p:nvSpPr>
          <p:cNvPr id="4" name="Foliennummernplatzhalter 3"/>
          <p:cNvSpPr>
            <a:spLocks noGrp="1"/>
          </p:cNvSpPr>
          <p:nvPr>
            <p:ph type="sldNum" sz="quarter" idx="16"/>
          </p:nvPr>
        </p:nvSpPr>
        <p:spPr/>
        <p:txBody>
          <a:bodyPr/>
          <a:lstStyle/>
          <a:p>
            <a:pPr>
              <a:defRPr/>
            </a:pPr>
            <a:r>
              <a:rPr lang="de-DE" altLang="de-DE" smtClean="0"/>
              <a:t>Seite </a:t>
            </a:r>
            <a:fld id="{427E4B35-924B-4375-BB96-2406EF45188F}" type="slidenum">
              <a:rPr lang="de-DE" altLang="de-DE" smtClean="0"/>
              <a:pPr>
                <a:defRPr/>
              </a:pPr>
              <a:t>26</a:t>
            </a:fld>
            <a:endParaRPr lang="de-DE" altLang="de-DE"/>
          </a:p>
        </p:txBody>
      </p:sp>
    </p:spTree>
    <p:extLst>
      <p:ext uri="{BB962C8B-B14F-4D97-AF65-F5344CB8AC3E}">
        <p14:creationId xmlns:p14="http://schemas.microsoft.com/office/powerpoint/2010/main" val="1437883387"/>
      </p:ext>
    </p:extLst>
  </p:cSld>
  <p:clrMapOvr>
    <a:masterClrMapping/>
  </p:clrMapOvr>
  <p:timing>
    <p:tnLst>
      <p:par>
        <p:cTn id="1" dur="indefinite" restart="never" nodeType="tmRoot"/>
      </p:par>
    </p:tnLst>
  </p:timing>
</p:sld>
</file>

<file path=ppt/theme/theme1.xml><?xml version="1.0" encoding="utf-8"?>
<a:theme xmlns:a="http://schemas.openxmlformats.org/drawingml/2006/main" name="MDK_NRH_POWERPOINT">
  <a:themeElements>
    <a:clrScheme name="MDK Corporate Design">
      <a:dk1>
        <a:srgbClr val="3B3C3B"/>
      </a:dk1>
      <a:lt1>
        <a:sysClr val="window" lastClr="FFFFFF"/>
      </a:lt1>
      <a:dk2>
        <a:srgbClr val="064882"/>
      </a:dk2>
      <a:lt2>
        <a:srgbClr val="BBE3FA"/>
      </a:lt2>
      <a:accent1>
        <a:srgbClr val="064882"/>
      </a:accent1>
      <a:accent2>
        <a:srgbClr val="0074B2"/>
      </a:accent2>
      <a:accent3>
        <a:srgbClr val="009EE3"/>
      </a:accent3>
      <a:accent4>
        <a:srgbClr val="58C6F2"/>
      </a:accent4>
      <a:accent5>
        <a:srgbClr val="AECB06"/>
      </a:accent5>
      <a:accent6>
        <a:srgbClr val="DEDC00"/>
      </a:accent6>
      <a:hlink>
        <a:srgbClr val="009EE3"/>
      </a:hlink>
      <a:folHlink>
        <a:srgbClr val="0074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MDK_NR_POWERPOINT-1</Template>
  <TotalTime>0</TotalTime>
  <Words>1912</Words>
  <Application>Microsoft Office PowerPoint</Application>
  <PresentationFormat>Bildschirmpräsentation (4:3)</PresentationFormat>
  <Paragraphs>795</Paragraphs>
  <Slides>26</Slides>
  <Notes>21</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26</vt:i4>
      </vt:variant>
    </vt:vector>
  </HeadingPairs>
  <TitlesOfParts>
    <vt:vector size="34" baseType="lpstr">
      <vt:lpstr>MS PGothic</vt:lpstr>
      <vt:lpstr>Arial</vt:lpstr>
      <vt:lpstr>Calibri</vt:lpstr>
      <vt:lpstr>Lucida Grande</vt:lpstr>
      <vt:lpstr>Symbol</vt:lpstr>
      <vt:lpstr>Times New Roman</vt:lpstr>
      <vt:lpstr>Wingdings</vt:lpstr>
      <vt:lpstr>MDK_NRH_POWERPOINT</vt:lpstr>
      <vt:lpstr>Schritt für Schritt zum neuen Pflegebedürftigkeitsbegriff</vt:lpstr>
      <vt:lpstr>Das Zweite Pflegestärkungsgesetz (PSG II) </vt:lpstr>
      <vt:lpstr>Definition der Pflegebedürftigkeit </vt:lpstr>
      <vt:lpstr>Das Instrument ist Teil im Begutachtungsverfahren</vt:lpstr>
      <vt:lpstr>Maßstab für Pflegebedürftigkeit ist…</vt:lpstr>
      <vt:lpstr>Dabei ist es unerheblich, …. </vt:lpstr>
      <vt:lpstr>Das Begutachtungs-Instrument (BI)     </vt:lpstr>
      <vt:lpstr>Module des Begutachtungs-Verfahrens</vt:lpstr>
      <vt:lpstr>Module im Überblick</vt:lpstr>
      <vt:lpstr>Bewertung der Selbstständigkeit </vt:lpstr>
      <vt:lpstr>Die gewichteten Module im Überblick</vt:lpstr>
      <vt:lpstr>Modul 1: Mobilität        </vt:lpstr>
      <vt:lpstr>Modul 1: Mobilität (Gewichtung: 10 %)          </vt:lpstr>
      <vt:lpstr>Modul 2: Kognitive und kommunikative Fähigkeiten          </vt:lpstr>
      <vt:lpstr>PowerPoint-Präsentation</vt:lpstr>
      <vt:lpstr>Modul 4: Selbstversorgung </vt:lpstr>
      <vt:lpstr>4.4.13 Ernährung parenteral oder über Sonde</vt:lpstr>
      <vt:lpstr>Modul 5: Umgang mit Krankheit</vt:lpstr>
      <vt:lpstr>Modul 5: Umgang mit Krankheit</vt:lpstr>
      <vt:lpstr>Modul 6: Gestaltung des Alltagslebens und sozialer Kontakte  </vt:lpstr>
      <vt:lpstr>Bewertungssystematik des Pflegegrades  </vt:lpstr>
      <vt:lpstr>PowerPoint-Präsentation</vt:lpstr>
      <vt:lpstr>PowerPoint-Präsentation</vt:lpstr>
      <vt:lpstr>PowerPoint-Präsentation</vt:lpstr>
      <vt:lpstr>Fazit</vt:lpstr>
      <vt:lpstr>   </vt:lpstr>
    </vt:vector>
  </TitlesOfParts>
  <Company>MDK NORDRHEIN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Ulrike Kissels</dc:creator>
  <cp:lastModifiedBy>Ulrike Kissels</cp:lastModifiedBy>
  <cp:revision>13</cp:revision>
  <dcterms:created xsi:type="dcterms:W3CDTF">2016-09-13T10:39:05Z</dcterms:created>
  <dcterms:modified xsi:type="dcterms:W3CDTF">2019-10-29T10:38:09Z</dcterms:modified>
</cp:coreProperties>
</file>