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6B285-E0BD-4EC3-8A4F-C3091414E670}" type="datetimeFigureOut">
              <a:rPr lang="de-DE" smtClean="0"/>
              <a:t>27.11.2019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1C603-2E6B-4688-A06E-E018FF067C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41047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6B285-E0BD-4EC3-8A4F-C3091414E670}" type="datetimeFigureOut">
              <a:rPr lang="de-DE" smtClean="0"/>
              <a:t>27.11.2019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1C603-2E6B-4688-A06E-E018FF067C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15773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6B285-E0BD-4EC3-8A4F-C3091414E670}" type="datetimeFigureOut">
              <a:rPr lang="de-DE" smtClean="0"/>
              <a:t>27.11.2019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1C603-2E6B-4688-A06E-E018FF067C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662123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6B285-E0BD-4EC3-8A4F-C3091414E670}" type="datetimeFigureOut">
              <a:rPr lang="de-DE" smtClean="0"/>
              <a:t>27.11.2019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1C603-2E6B-4688-A06E-E018FF067C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9692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6B285-E0BD-4EC3-8A4F-C3091414E670}" type="datetimeFigureOut">
              <a:rPr lang="de-DE" smtClean="0"/>
              <a:t>27.11.2019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1C603-2E6B-4688-A06E-E018FF067C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46037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6B285-E0BD-4EC3-8A4F-C3091414E670}" type="datetimeFigureOut">
              <a:rPr lang="de-DE" smtClean="0"/>
              <a:t>27.11.2019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1C603-2E6B-4688-A06E-E018FF067C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611023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6B285-E0BD-4EC3-8A4F-C3091414E670}" type="datetimeFigureOut">
              <a:rPr lang="de-DE" smtClean="0"/>
              <a:t>27.11.2019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1C603-2E6B-4688-A06E-E018FF067C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08824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6B285-E0BD-4EC3-8A4F-C3091414E670}" type="datetimeFigureOut">
              <a:rPr lang="de-DE" smtClean="0"/>
              <a:t>27.11.2019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1C603-2E6B-4688-A06E-E018FF067C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04790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6B285-E0BD-4EC3-8A4F-C3091414E670}" type="datetimeFigureOut">
              <a:rPr lang="de-DE" smtClean="0"/>
              <a:t>27.11.2019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1C603-2E6B-4688-A06E-E018FF067C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68521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6B285-E0BD-4EC3-8A4F-C3091414E670}" type="datetimeFigureOut">
              <a:rPr lang="de-DE" smtClean="0"/>
              <a:t>27.11.2019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1C603-2E6B-4688-A06E-E018FF067C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58949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6B285-E0BD-4EC3-8A4F-C3091414E670}" type="datetimeFigureOut">
              <a:rPr lang="de-DE" smtClean="0"/>
              <a:t>27.11.2019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1C603-2E6B-4688-A06E-E018FF067C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64986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86B285-E0BD-4EC3-8A4F-C3091414E670}" type="datetimeFigureOut">
              <a:rPr lang="de-DE" smtClean="0"/>
              <a:t>27.11.2019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11C603-2E6B-4688-A06E-E018FF067C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3631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 smtClean="0"/>
              <a:t>Pflegebedürftigkeit</a:t>
            </a:r>
            <a:endParaRPr lang="de-DE" b="1" dirty="0"/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de-DE" sz="7200" dirty="0" smtClean="0"/>
          </a:p>
          <a:p>
            <a:pPr marL="0" indent="0">
              <a:buNone/>
            </a:pPr>
            <a:r>
              <a:rPr lang="de-DE" sz="7200" dirty="0" smtClean="0"/>
              <a:t>80 %                          20 % </a:t>
            </a:r>
            <a:endParaRPr lang="de-DE" sz="7200" dirty="0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9412" y="2657579"/>
            <a:ext cx="2975090" cy="1785054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1105" y="4543815"/>
            <a:ext cx="2495550" cy="166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970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90699" y="365125"/>
            <a:ext cx="10963102" cy="1325563"/>
          </a:xfrm>
        </p:spPr>
        <p:txBody>
          <a:bodyPr/>
          <a:lstStyle/>
          <a:p>
            <a:r>
              <a:rPr lang="de-DE" b="1" dirty="0"/>
              <a:t>P</a:t>
            </a:r>
            <a:r>
              <a:rPr lang="de-DE" b="1" dirty="0" smtClean="0"/>
              <a:t>atientenedukation</a:t>
            </a:r>
            <a:endParaRPr lang="de-DE" b="1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0698" y="1825625"/>
            <a:ext cx="10963102" cy="4351338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de-DE" altLang="de-DE" b="1" dirty="0" smtClean="0"/>
              <a:t>Information:</a:t>
            </a:r>
            <a:r>
              <a:rPr lang="de-DE" altLang="de-DE" dirty="0" smtClean="0"/>
              <a:t> gezielte </a:t>
            </a:r>
            <a:r>
              <a:rPr lang="de-DE" altLang="de-DE" dirty="0"/>
              <a:t>Mitteilungen, Bereitstellung </a:t>
            </a:r>
            <a:r>
              <a:rPr lang="de-DE" altLang="de-DE" dirty="0" smtClean="0"/>
              <a:t>vielfältiger </a:t>
            </a:r>
            <a:r>
              <a:rPr lang="de-DE" altLang="de-DE" dirty="0"/>
              <a:t>Medien, </a:t>
            </a:r>
            <a:r>
              <a:rPr lang="de-DE" altLang="de-DE" dirty="0" smtClean="0"/>
              <a:t>	             Vermittlung  relevanter Adressen, Recherchehilfe</a:t>
            </a:r>
          </a:p>
          <a:p>
            <a:pPr>
              <a:spcBef>
                <a:spcPct val="50000"/>
              </a:spcBef>
              <a:buFontTx/>
              <a:buNone/>
            </a:pPr>
            <a:endParaRPr lang="de-DE" altLang="de-DE" dirty="0"/>
          </a:p>
          <a:p>
            <a:pPr>
              <a:spcBef>
                <a:spcPct val="50000"/>
              </a:spcBef>
              <a:buFontTx/>
              <a:buNone/>
            </a:pPr>
            <a:r>
              <a:rPr lang="de-DE" altLang="de-DE" b="1" dirty="0" smtClean="0"/>
              <a:t>Schulung:</a:t>
            </a:r>
            <a:r>
              <a:rPr lang="de-DE" altLang="de-DE" dirty="0" smtClean="0"/>
              <a:t>  geplantes </a:t>
            </a:r>
            <a:r>
              <a:rPr lang="de-DE" altLang="de-DE" dirty="0"/>
              <a:t>Vermitteln von Wissen und </a:t>
            </a:r>
            <a:r>
              <a:rPr lang="de-DE" altLang="de-DE" dirty="0" smtClean="0"/>
              <a:t>Fertigkeiten</a:t>
            </a:r>
          </a:p>
          <a:p>
            <a:pPr>
              <a:spcBef>
                <a:spcPct val="50000"/>
              </a:spcBef>
              <a:buFontTx/>
              <a:buNone/>
            </a:pPr>
            <a:endParaRPr lang="de-DE" altLang="de-DE" dirty="0"/>
          </a:p>
          <a:p>
            <a:pPr>
              <a:spcBef>
                <a:spcPct val="50000"/>
              </a:spcBef>
              <a:buFontTx/>
              <a:buNone/>
            </a:pPr>
            <a:r>
              <a:rPr lang="de-DE" altLang="de-DE" b="1" dirty="0" smtClean="0"/>
              <a:t>Beratung:</a:t>
            </a:r>
            <a:endParaRPr lang="de-DE" dirty="0" smtClean="0"/>
          </a:p>
          <a:p>
            <a:pPr marL="0" indent="0">
              <a:buNone/>
            </a:pPr>
            <a:r>
              <a:rPr lang="de-DE" dirty="0"/>
              <a:t>	</a:t>
            </a:r>
            <a:r>
              <a:rPr lang="de-DE" dirty="0" smtClean="0"/>
              <a:t>								            </a:t>
            </a:r>
            <a:r>
              <a:rPr lang="de-DE" sz="1600" dirty="0" smtClean="0"/>
              <a:t>Zegelin 2006</a:t>
            </a:r>
            <a:endParaRPr lang="de-DE" sz="1600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0272" y="4322618"/>
            <a:ext cx="1416836" cy="1385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9307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9949" y="282039"/>
            <a:ext cx="6375861" cy="4098768"/>
          </a:xfrm>
          <a:prstGeom prst="rect">
            <a:avLst/>
          </a:prstGeom>
        </p:spPr>
      </p:pic>
      <p:sp>
        <p:nvSpPr>
          <p:cNvPr id="10" name="Rechteck 9"/>
          <p:cNvSpPr/>
          <p:nvPr/>
        </p:nvSpPr>
        <p:spPr>
          <a:xfrm>
            <a:off x="133005" y="5150764"/>
            <a:ext cx="119038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400" b="1" dirty="0" smtClean="0"/>
              <a:t>„Beratung ist ein ergebnisoffener, dialogischer Prozess einer gemeinsamen Lösungsfindung.“</a:t>
            </a:r>
          </a:p>
          <a:p>
            <a:endParaRPr lang="de-DE" sz="2400" b="1" dirty="0"/>
          </a:p>
          <a:p>
            <a:r>
              <a:rPr lang="de-DE" sz="2400" b="1" dirty="0" smtClean="0"/>
              <a:t>									                       </a:t>
            </a:r>
            <a:r>
              <a:rPr lang="de-DE" dirty="0" smtClean="0"/>
              <a:t>Bamberger 2003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64332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b="1" dirty="0" smtClean="0"/>
              <a:t>Was macht gute Beratung aus?</a:t>
            </a:r>
            <a:br>
              <a:rPr lang="de-DE" b="1" dirty="0" smtClean="0"/>
            </a:br>
            <a:endParaRPr lang="de-DE" b="1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2133196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de-DE" dirty="0" smtClean="0"/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endParaRPr lang="de-DE" dirty="0" smtClean="0"/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endParaRPr lang="de-DE" dirty="0" smtClean="0"/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r>
              <a:rPr lang="de-DE" dirty="0" smtClean="0"/>
              <a:t>     Gute Beratung ist es dann, wenn der Ratsuchende zufrieden ist.</a:t>
            </a:r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endParaRPr lang="de-DE" dirty="0" smtClean="0"/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4970" y="1690688"/>
            <a:ext cx="4088760" cy="2931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243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47008" y="74180"/>
            <a:ext cx="10515600" cy="1325563"/>
          </a:xfrm>
        </p:spPr>
        <p:txBody>
          <a:bodyPr/>
          <a:lstStyle/>
          <a:p>
            <a:r>
              <a:rPr lang="de-DE" b="1" dirty="0" smtClean="0"/>
              <a:t>Was gute Beratende ausmacht…</a:t>
            </a:r>
            <a:endParaRPr lang="de-DE" b="1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32262" y="1399743"/>
            <a:ext cx="11504814" cy="5267671"/>
          </a:xfrm>
        </p:spPr>
        <p:txBody>
          <a:bodyPr>
            <a:normAutofit fontScale="77500" lnSpcReduction="20000"/>
          </a:bodyPr>
          <a:lstStyle/>
          <a:p>
            <a:r>
              <a:rPr lang="de-DE" dirty="0" smtClean="0"/>
              <a:t>Erreichbarkeit</a:t>
            </a:r>
          </a:p>
          <a:p>
            <a:r>
              <a:rPr lang="de-DE" dirty="0" smtClean="0"/>
              <a:t>Fachkompetenz zum Thema </a:t>
            </a:r>
          </a:p>
          <a:p>
            <a:r>
              <a:rPr lang="de-DE" dirty="0" smtClean="0"/>
              <a:t>Blick auf beide Zielgruppen (Pflegebedürftige*r/pflegende*r Angehörige*r)</a:t>
            </a:r>
          </a:p>
          <a:p>
            <a:r>
              <a:rPr lang="de-DE" dirty="0" smtClean="0"/>
              <a:t>Netzwerk vor Ort</a:t>
            </a:r>
          </a:p>
          <a:p>
            <a:r>
              <a:rPr lang="de-DE" dirty="0" smtClean="0"/>
              <a:t>Kenntnis der örtlichen Angebote/Kapazitäten</a:t>
            </a:r>
          </a:p>
          <a:p>
            <a:r>
              <a:rPr lang="de-DE" dirty="0" smtClean="0"/>
              <a:t>„Neutralität“/Trägerunabhängigkeit</a:t>
            </a:r>
          </a:p>
          <a:p>
            <a:r>
              <a:rPr lang="de-DE" dirty="0" smtClean="0"/>
              <a:t>Grenzen der Beratung zu benennen          Weitervermittlung</a:t>
            </a:r>
          </a:p>
          <a:p>
            <a:r>
              <a:rPr lang="de-DE" dirty="0" smtClean="0"/>
              <a:t>Haltung</a:t>
            </a:r>
          </a:p>
          <a:p>
            <a:r>
              <a:rPr lang="de-DE" dirty="0" smtClean="0"/>
              <a:t>Mitgefühl/Empathie </a:t>
            </a:r>
          </a:p>
          <a:p>
            <a:r>
              <a:rPr lang="de-DE" dirty="0" smtClean="0"/>
              <a:t>Selbstpflege</a:t>
            </a:r>
          </a:p>
          <a:p>
            <a:r>
              <a:rPr lang="de-DE" dirty="0" smtClean="0"/>
              <a:t>Bei Bedarf auch aufsuchende Beratung zu Hause</a:t>
            </a:r>
          </a:p>
          <a:p>
            <a:r>
              <a:rPr lang="de-DE" dirty="0" smtClean="0"/>
              <a:t>Dokumentation</a:t>
            </a:r>
          </a:p>
          <a:p>
            <a:r>
              <a:rPr lang="de-DE" dirty="0" smtClean="0"/>
              <a:t>Reflexion</a:t>
            </a:r>
          </a:p>
          <a:p>
            <a:r>
              <a:rPr lang="de-DE" dirty="0" smtClean="0"/>
              <a:t>Erneute Kontaktaufnahme</a:t>
            </a:r>
          </a:p>
          <a:p>
            <a:pPr marL="0" indent="0">
              <a:buNone/>
            </a:pPr>
            <a:endParaRPr lang="de-DE" dirty="0" smtClean="0"/>
          </a:p>
          <a:p>
            <a:pPr marL="0" indent="0">
              <a:buNone/>
            </a:pPr>
            <a:endParaRPr lang="de-DE" dirty="0"/>
          </a:p>
        </p:txBody>
      </p:sp>
      <p:sp>
        <p:nvSpPr>
          <p:cNvPr id="4" name="Pfeil nach rechts 3"/>
          <p:cNvSpPr/>
          <p:nvPr/>
        </p:nvSpPr>
        <p:spPr>
          <a:xfrm>
            <a:off x="4896197" y="3616035"/>
            <a:ext cx="407324" cy="17456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93312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b="1" dirty="0" smtClean="0"/>
              <a:t>„Es ist die ethische Pflicht eines jeden Beratenden es sich gut gehen zu lassen!“  </a:t>
            </a:r>
            <a:r>
              <a:rPr lang="de-DE" sz="2200" dirty="0" smtClean="0"/>
              <a:t>Wilhelm Schmid</a:t>
            </a:r>
            <a:endParaRPr lang="de-DE" sz="2200" dirty="0"/>
          </a:p>
        </p:txBody>
      </p:sp>
      <p:pic>
        <p:nvPicPr>
          <p:cNvPr id="4" name="Inhaltsplatzhalt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96545" y="2190967"/>
            <a:ext cx="2857500" cy="1600200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9859" y="4291446"/>
            <a:ext cx="2847975" cy="1600200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2505292"/>
            <a:ext cx="1619250" cy="2571750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12385" y="3478010"/>
            <a:ext cx="1895475" cy="232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9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112</Words>
  <Application>Microsoft Office PowerPoint</Application>
  <PresentationFormat>Breitbild</PresentationFormat>
  <Paragraphs>39</Paragraphs>
  <Slides>6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</vt:lpstr>
      <vt:lpstr>Pflegebedürftigkeit</vt:lpstr>
      <vt:lpstr>Patientenedukation</vt:lpstr>
      <vt:lpstr>PowerPoint-Präsentation</vt:lpstr>
      <vt:lpstr>Was macht gute Beratung aus? </vt:lpstr>
      <vt:lpstr>Was gute Beratende ausmacht…</vt:lpstr>
      <vt:lpstr>„Es ist die ethische Pflicht eines jeden Beratenden es sich gut gehen zu lassen!“  Wilhelm Schmid</vt:lpstr>
    </vt:vector>
  </TitlesOfParts>
  <Company>Hochschule für Gesundheit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Tanja Segmüller</dc:creator>
  <cp:lastModifiedBy>Tanja Segmüller</cp:lastModifiedBy>
  <cp:revision>4</cp:revision>
  <dcterms:created xsi:type="dcterms:W3CDTF">2019-11-27T08:48:34Z</dcterms:created>
  <dcterms:modified xsi:type="dcterms:W3CDTF">2019-11-27T13:42:59Z</dcterms:modified>
</cp:coreProperties>
</file>