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9"/>
  </p:notesMasterIdLst>
  <p:sldIdLst>
    <p:sldId id="256" r:id="rId3"/>
    <p:sldId id="257" r:id="rId4"/>
    <p:sldId id="283" r:id="rId5"/>
    <p:sldId id="275" r:id="rId6"/>
    <p:sldId id="274" r:id="rId7"/>
    <p:sldId id="303" r:id="rId8"/>
    <p:sldId id="304" r:id="rId9"/>
    <p:sldId id="305" r:id="rId10"/>
    <p:sldId id="291" r:id="rId11"/>
    <p:sldId id="302" r:id="rId12"/>
    <p:sldId id="280" r:id="rId13"/>
    <p:sldId id="269" r:id="rId14"/>
    <p:sldId id="276" r:id="rId15"/>
    <p:sldId id="292" r:id="rId16"/>
    <p:sldId id="284" r:id="rId17"/>
    <p:sldId id="285" r:id="rId18"/>
  </p:sldIdLst>
  <p:sldSz cx="12192000" cy="6858000"/>
  <p:notesSz cx="6797675" cy="9926638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05" userDrawn="1">
          <p15:clr>
            <a:srgbClr val="A4A3A4"/>
          </p15:clr>
        </p15:guide>
        <p15:guide id="2" pos="768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Rosi" initials="R" lastIdx="3" clrIdx="0">
    <p:extLst>
      <p:ext uri="{19B8F6BF-5375-455C-9EA6-DF929625EA0E}">
        <p15:presenceInfo xmlns:p15="http://schemas.microsoft.com/office/powerpoint/2012/main" userId="Rosi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  <a:srgbClr val="42EE42"/>
    <a:srgbClr val="F5F5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13" autoAdjust="0"/>
    <p:restoredTop sz="93111" autoAdjust="0"/>
  </p:normalViewPr>
  <p:slideViewPr>
    <p:cSldViewPr snapToGrid="0">
      <p:cViewPr varScale="1">
        <p:scale>
          <a:sx n="56" d="100"/>
          <a:sy n="56" d="100"/>
        </p:scale>
        <p:origin x="540" y="78"/>
      </p:cViewPr>
      <p:guideLst>
        <p:guide orient="horz" pos="2205"/>
        <p:guide pos="7680"/>
      </p:guideLst>
    </p:cSldViewPr>
  </p:slideViewPr>
  <p:outlineViewPr>
    <p:cViewPr>
      <p:scale>
        <a:sx n="33" d="100"/>
        <a:sy n="33" d="100"/>
      </p:scale>
      <p:origin x="0" y="-6726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commentAuthors" Target="commentAuthor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-Arbeitsblatt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Tabelle1!$B$1</c:f>
              <c:strCache>
                <c:ptCount val="1"/>
                <c:pt idx="0">
                  <c:v>Spalte1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</c:dPt>
          <c:dLbls>
            <c:dLbl>
              <c:idx val="0"/>
              <c:layout>
                <c:manualLayout>
                  <c:x val="-0.20666481625850933"/>
                  <c:y val="7.3657545097218696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197" b="0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9314B03F-CCE0-4AED-B734-50D62FD0D68D}" type="VALUE">
                      <a:rPr lang="en-US" sz="2400">
                        <a:solidFill>
                          <a:schemeClr val="bg1"/>
                        </a:solidFill>
                      </a:rPr>
                      <a:pPr>
                        <a:defRPr/>
                      </a:pPr>
                      <a:t>[WERT]</a:t>
                    </a:fld>
                    <a:endParaRPr lang="de-DE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197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de-DE"/>
                </a:p>
              </c:txPr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12934872365115921"/>
                      <c:h val="0.15583369903847855"/>
                    </c:manualLayout>
                  </c15:layout>
                  <c15:dlblFieldTable/>
                  <c15:showDataLabelsRange val="0"/>
                </c:ext>
              </c:extLst>
            </c:dLbl>
            <c:dLbl>
              <c:idx val="1"/>
              <c:layout>
                <c:manualLayout>
                  <c:x val="0.20988441104220484"/>
                  <c:y val="-1.4077043997386024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197" b="0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84333CA3-1A2C-4CF5-A043-937E32AEBD14}" type="VALUE">
                      <a:rPr lang="en-US" sz="2400">
                        <a:solidFill>
                          <a:schemeClr val="bg1"/>
                        </a:solidFill>
                      </a:rPr>
                      <a:pPr>
                        <a:defRPr/>
                      </a:pPr>
                      <a:t>[WERT]</a:t>
                    </a:fld>
                    <a:endParaRPr lang="de-DE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197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de-DE"/>
                </a:p>
              </c:txPr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10213779847208607"/>
                      <c:h val="0.10484534408664971"/>
                    </c:manualLayout>
                  </c15:layout>
                  <c15:dlblFieldTable/>
                  <c15:showDataLabelsRange val="0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de-DE"/>
              </a:p>
            </c:txPr>
            <c:dLblPos val="bestFit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numRef>
              <c:f>Tabelle1!$A$2:$A$5</c:f>
              <c:numCache>
                <c:formatCode>General</c:formatCode>
                <c:ptCount val="4"/>
              </c:numCache>
            </c:numRef>
          </c:cat>
          <c:val>
            <c:numRef>
              <c:f>Tabelle1!$B$2:$B$5</c:f>
              <c:numCache>
                <c:formatCode>0%</c:formatCode>
                <c:ptCount val="4"/>
                <c:pt idx="0">
                  <c:v>0.4</c:v>
                </c:pt>
                <c:pt idx="1">
                  <c:v>0.6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de-DE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800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800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F346FEC-74F0-459E-8A5F-3CDB49DF9276}" type="datetimeFigureOut">
              <a:rPr lang="de-DE" smtClean="0"/>
              <a:t>27.11.2019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420688" y="1239838"/>
            <a:ext cx="5956300" cy="33512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79450" y="4777365"/>
            <a:ext cx="5438775" cy="3909042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9428630"/>
            <a:ext cx="2946400" cy="49800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49688" y="9428630"/>
            <a:ext cx="2946400" cy="49800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DAAA643-F875-436A-98E8-7856D5999B42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3645617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AAA643-F875-436A-98E8-7856D5999B42}" type="slidenum">
              <a:rPr lang="de-DE" smtClean="0"/>
              <a:t>1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8149719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 smtClean="0"/>
              <a:t>Formatvorlage des Untertitelmasters durch Klicken bearbeiten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A94BB-78CF-48B4-A04A-16494A641BA3}" type="datetimeFigureOut">
              <a:rPr lang="de-DE" smtClean="0"/>
              <a:t>27.11.2019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E2C0BF-A8E7-4EA0-A56C-B2E32F3EEE5D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017074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A94BB-78CF-48B4-A04A-16494A641BA3}" type="datetimeFigureOut">
              <a:rPr lang="de-DE" smtClean="0"/>
              <a:t>27.11.2019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E2C0BF-A8E7-4EA0-A56C-B2E32F3EEE5D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95401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A94BB-78CF-48B4-A04A-16494A641BA3}" type="datetimeFigureOut">
              <a:rPr lang="de-DE" smtClean="0"/>
              <a:t>27.11.2019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E2C0BF-A8E7-4EA0-A56C-B2E32F3EEE5D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025736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A94BB-78CF-48B4-A04A-16494A641BA3}" type="datetimeFigureOut">
              <a:rPr lang="de-DE" smtClean="0"/>
              <a:t>27.11.2019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E2C0BF-A8E7-4EA0-A56C-B2E32F3EEE5D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6041790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A94BB-78CF-48B4-A04A-16494A641BA3}" type="datetimeFigureOut">
              <a:rPr lang="de-DE" smtClean="0"/>
              <a:t>27.11.2019</a:t>
            </a:fld>
            <a:endParaRPr lang="de-DE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E2C0BF-A8E7-4EA0-A56C-B2E32F3EEE5D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339774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A94BB-78CF-48B4-A04A-16494A641BA3}" type="datetimeFigureOut">
              <a:rPr lang="de-DE" smtClean="0"/>
              <a:t>27.11.2019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E2C0BF-A8E7-4EA0-A56C-B2E32F3EEE5D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830869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A94BB-78CF-48B4-A04A-16494A641BA3}" type="datetimeFigureOut">
              <a:rPr lang="de-DE" smtClean="0"/>
              <a:t>27.11.2019</a:t>
            </a:fld>
            <a:endParaRPr lang="de-DE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E2C0BF-A8E7-4EA0-A56C-B2E32F3EEE5D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544216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A94BB-78CF-48B4-A04A-16494A641BA3}" type="datetimeFigureOut">
              <a:rPr lang="de-DE" smtClean="0"/>
              <a:t>27.11.2019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E2C0BF-A8E7-4EA0-A56C-B2E32F3EEE5D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410356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A94BB-78CF-48B4-A04A-16494A641BA3}" type="datetimeFigureOut">
              <a:rPr lang="de-DE" smtClean="0"/>
              <a:t>27.11.2019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E2C0BF-A8E7-4EA0-A56C-B2E32F3EEE5D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674222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A94BB-78CF-48B4-A04A-16494A641BA3}" type="datetimeFigureOut">
              <a:rPr lang="de-DE" smtClean="0"/>
              <a:t>27.11.2019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E2C0BF-A8E7-4EA0-A56C-B2E32F3EEE5D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898988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A94BB-78CF-48B4-A04A-16494A641BA3}" type="datetimeFigureOut">
              <a:rPr lang="de-DE" smtClean="0"/>
              <a:t>27.11.2019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E2C0BF-A8E7-4EA0-A56C-B2E32F3EEE5D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922227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 txBox="1">
            <a:spLocks noGrp="1"/>
          </p:cNvSpPr>
          <p:nvPr>
            <p:ph type="ctrTitle"/>
          </p:nvPr>
        </p:nvSpPr>
        <p:spPr>
          <a:xfrm>
            <a:off x="1524477" y="1121876"/>
            <a:ext cx="9143038" cy="2387768"/>
          </a:xfrm>
        </p:spPr>
        <p:txBody>
          <a:bodyPr anchor="b"/>
          <a:lstStyle>
            <a:lvl1pPr>
              <a:defRPr sz="5443"/>
            </a:lvl1pPr>
          </a:lstStyle>
          <a:p>
            <a:pPr lvl="0"/>
            <a:r>
              <a:rPr lang="de-DE"/>
              <a:t>Titelmasterformat durch Klicken bearbeiten</a:t>
            </a:r>
          </a:p>
        </p:txBody>
      </p:sp>
      <p:sp>
        <p:nvSpPr>
          <p:cNvPr id="3" name="Untertitel 2"/>
          <p:cNvSpPr txBox="1">
            <a:spLocks noGrp="1"/>
          </p:cNvSpPr>
          <p:nvPr>
            <p:ph type="subTitle" idx="1"/>
          </p:nvPr>
        </p:nvSpPr>
        <p:spPr>
          <a:xfrm>
            <a:off x="1524477" y="3601814"/>
            <a:ext cx="9143038" cy="1656176"/>
          </a:xfrm>
        </p:spPr>
        <p:txBody>
          <a:bodyPr anchorCtr="1"/>
          <a:lstStyle>
            <a:lvl1pPr algn="ctr">
              <a:defRPr/>
            </a:lvl1pPr>
          </a:lstStyle>
          <a:p>
            <a:pPr lvl="0"/>
            <a:r>
              <a:rPr lang="de-DE"/>
              <a:t>Formatvorlage des Untertitelmasters durch Klicken bearbeiten</a:t>
            </a:r>
          </a:p>
        </p:txBody>
      </p:sp>
      <p:sp>
        <p:nvSpPr>
          <p:cNvPr id="4" name="Datumsplatzhalter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Fußzeilenplatzhalter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6" name="Foliennummernplatzhalter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fld id="{4F4E9C0B-F527-4BAD-977F-D2662AA91F7F}" type="slidenum">
              <a:rPr/>
              <a:pPr/>
              <a:t>‹Nr.›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604061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de-DE"/>
              <a:t>Titelmasterformat durch Klicken bearbeiten</a:t>
            </a:r>
          </a:p>
        </p:txBody>
      </p:sp>
      <p:sp>
        <p:nvSpPr>
          <p:cNvPr id="3" name="Inhaltsplatzhalter 2"/>
          <p:cNvSpPr txBox="1"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Fußzeilenplatzhalter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6" name="Foliennummernplatzhalter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fld id="{9B594BEE-4AAA-4F24-9525-EA4B00438D27}" type="slidenum">
              <a:rPr/>
              <a:pPr/>
              <a:t>‹Nr.›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93520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 txBox="1">
            <a:spLocks noGrp="1"/>
          </p:cNvSpPr>
          <p:nvPr>
            <p:ph type="title"/>
          </p:nvPr>
        </p:nvSpPr>
        <p:spPr>
          <a:xfrm>
            <a:off x="831364" y="1709456"/>
            <a:ext cx="10515838" cy="2852943"/>
          </a:xfrm>
        </p:spPr>
        <p:txBody>
          <a:bodyPr anchor="b"/>
          <a:lstStyle>
            <a:lvl1pPr>
              <a:defRPr sz="5443"/>
            </a:lvl1pPr>
          </a:lstStyle>
          <a:p>
            <a:pPr lvl="0"/>
            <a:r>
              <a:rPr lang="de-DE"/>
              <a:t>Titelmasterformat durch Klicken bearbeiten</a:t>
            </a:r>
          </a:p>
        </p:txBody>
      </p:sp>
      <p:sp>
        <p:nvSpPr>
          <p:cNvPr id="3" name="Textplatzhalter 2"/>
          <p:cNvSpPr txBox="1">
            <a:spLocks noGrp="1"/>
          </p:cNvSpPr>
          <p:nvPr>
            <p:ph type="body" idx="1"/>
          </p:nvPr>
        </p:nvSpPr>
        <p:spPr>
          <a:xfrm>
            <a:off x="831364" y="4589766"/>
            <a:ext cx="10515838" cy="1499195"/>
          </a:xfrm>
        </p:spPr>
        <p:txBody>
          <a:bodyPr/>
          <a:lstStyle>
            <a:lvl1pPr>
              <a:defRPr>
                <a:solidFill>
                  <a:srgbClr val="898989"/>
                </a:solidFill>
              </a:defRPr>
            </a:lvl1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4" name="Datumsplatzhalter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Fußzeilenplatzhalter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6" name="Foliennummernplatzhalter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fld id="{964EF29F-7A70-48CF-8FE9-496403FC7645}" type="slidenum">
              <a:rPr/>
              <a:pPr/>
              <a:t>‹Nr.›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990770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de-DE"/>
              <a:t>Titelmasterformat durch Klicken bearbeiten</a:t>
            </a:r>
          </a:p>
        </p:txBody>
      </p:sp>
      <p:sp>
        <p:nvSpPr>
          <p:cNvPr id="3" name="Inhaltsplatzhalter 2"/>
          <p:cNvSpPr txBox="1">
            <a:spLocks noGrp="1"/>
          </p:cNvSpPr>
          <p:nvPr>
            <p:ph idx="1"/>
          </p:nvPr>
        </p:nvSpPr>
        <p:spPr>
          <a:xfrm>
            <a:off x="608644" y="1604331"/>
            <a:ext cx="5393284" cy="4526397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Inhaltsplatzhalter 3"/>
          <p:cNvSpPr txBox="1">
            <a:spLocks noGrp="1"/>
          </p:cNvSpPr>
          <p:nvPr>
            <p:ph idx="2"/>
          </p:nvPr>
        </p:nvSpPr>
        <p:spPr>
          <a:xfrm>
            <a:off x="6186240" y="1604331"/>
            <a:ext cx="5395196" cy="4526397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Datumsplatzhalter 4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6" name="Fußzeilenplatzhalter 5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7" name="Foliennummernplatzhalter 6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fld id="{0C2E0158-6150-466B-86AC-A5905BD300EB}" type="slidenum">
              <a:rPr/>
              <a:pPr/>
              <a:t>‹Nr.›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8551245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 txBox="1">
            <a:spLocks noGrp="1"/>
          </p:cNvSpPr>
          <p:nvPr>
            <p:ph type="title"/>
          </p:nvPr>
        </p:nvSpPr>
        <p:spPr>
          <a:xfrm>
            <a:off x="839038" y="365796"/>
            <a:ext cx="10515838" cy="1324936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de-DE"/>
              <a:t>Titelmasterformat durch Klicken bearbeiten</a:t>
            </a:r>
          </a:p>
        </p:txBody>
      </p:sp>
      <p:sp>
        <p:nvSpPr>
          <p:cNvPr id="3" name="Textplatzhalter 2"/>
          <p:cNvSpPr txBox="1">
            <a:spLocks noGrp="1"/>
          </p:cNvSpPr>
          <p:nvPr>
            <p:ph type="body" idx="1"/>
          </p:nvPr>
        </p:nvSpPr>
        <p:spPr>
          <a:xfrm>
            <a:off x="839039" y="1680654"/>
            <a:ext cx="5159038" cy="823770"/>
          </a:xfrm>
        </p:spPr>
        <p:txBody>
          <a:bodyPr anchor="b"/>
          <a:lstStyle>
            <a:lvl1pPr>
              <a:defRPr b="1"/>
            </a:lvl1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4" name="Inhaltsplatzhalter 3"/>
          <p:cNvSpPr txBox="1">
            <a:spLocks noGrp="1"/>
          </p:cNvSpPr>
          <p:nvPr>
            <p:ph idx="2"/>
          </p:nvPr>
        </p:nvSpPr>
        <p:spPr>
          <a:xfrm>
            <a:off x="839039" y="2504425"/>
            <a:ext cx="5159038" cy="3685348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Textplatzhalter 4"/>
          <p:cNvSpPr txBox="1">
            <a:spLocks noGrp="1"/>
          </p:cNvSpPr>
          <p:nvPr>
            <p:ph type="body" idx="3"/>
          </p:nvPr>
        </p:nvSpPr>
        <p:spPr>
          <a:xfrm>
            <a:off x="6172803" y="1680654"/>
            <a:ext cx="5182075" cy="823770"/>
          </a:xfrm>
        </p:spPr>
        <p:txBody>
          <a:bodyPr anchor="b"/>
          <a:lstStyle>
            <a:lvl1pPr>
              <a:defRPr b="1"/>
            </a:lvl1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6" name="Inhaltsplatzhalter 5"/>
          <p:cNvSpPr txBox="1">
            <a:spLocks noGrp="1"/>
          </p:cNvSpPr>
          <p:nvPr>
            <p:ph idx="4"/>
          </p:nvPr>
        </p:nvSpPr>
        <p:spPr>
          <a:xfrm>
            <a:off x="6172803" y="2504425"/>
            <a:ext cx="5182075" cy="3685348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7" name="Datumsplatzhalter 6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8" name="Fußzeilenplatzhalter 7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9" name="Foliennummernplatzhalter 8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fld id="{2F325C2A-CD1B-407E-8F96-CE3054393166}" type="slidenum">
              <a:rPr/>
              <a:pPr/>
              <a:t>‹Nr.›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542632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de-DE"/>
              <a:t>Titelmasterformat durch Klicken bearbeiten</a:t>
            </a:r>
          </a:p>
        </p:txBody>
      </p:sp>
      <p:sp>
        <p:nvSpPr>
          <p:cNvPr id="3" name="Datumsplatzhalter 2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Fußzeilenplatzhalter 3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Foliennummernplatzhalter 4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fld id="{115D84C6-3B9B-45CF-BDA5-DB65A72AA0DC}" type="slidenum">
              <a:rPr/>
              <a:pPr/>
              <a:t>‹Nr.›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642255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Fußzeilenplatzhalter 2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Foliennummernplatzhalter 3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fld id="{31AC9CEF-BC32-4296-A1D9-F6DD563B21FE}" type="slidenum">
              <a:rPr/>
              <a:pPr/>
              <a:t>‹Nr.›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860285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 txBox="1">
            <a:spLocks noGrp="1"/>
          </p:cNvSpPr>
          <p:nvPr>
            <p:ph type="title"/>
          </p:nvPr>
        </p:nvSpPr>
        <p:spPr>
          <a:xfrm>
            <a:off x="839038" y="456530"/>
            <a:ext cx="3932165" cy="1601452"/>
          </a:xfrm>
        </p:spPr>
        <p:txBody>
          <a:bodyPr anchor="b"/>
          <a:lstStyle>
            <a:lvl1pPr>
              <a:defRPr sz="2903"/>
            </a:lvl1pPr>
          </a:lstStyle>
          <a:p>
            <a:pPr lvl="0"/>
            <a:r>
              <a:rPr lang="de-DE"/>
              <a:t>Titelmasterformat durch Klicken bearbeiten</a:t>
            </a:r>
          </a:p>
        </p:txBody>
      </p:sp>
      <p:sp>
        <p:nvSpPr>
          <p:cNvPr id="3" name="Inhaltsplatzhalter 2"/>
          <p:cNvSpPr txBox="1">
            <a:spLocks noGrp="1"/>
          </p:cNvSpPr>
          <p:nvPr>
            <p:ph idx="1"/>
          </p:nvPr>
        </p:nvSpPr>
        <p:spPr>
          <a:xfrm>
            <a:off x="5183999" y="987941"/>
            <a:ext cx="6170878" cy="4873472"/>
          </a:xfrm>
        </p:spPr>
        <p:txBody>
          <a:bodyPr/>
          <a:lstStyle>
            <a:lvl1pPr>
              <a:defRPr sz="2903"/>
            </a:lvl1pPr>
            <a:lvl2pPr>
              <a:defRPr sz="2540"/>
            </a:lvl2pPr>
            <a:lvl3pPr>
              <a:defRPr sz="2177"/>
            </a:lvl3pPr>
            <a:lvl4pPr>
              <a:defRPr sz="1814"/>
            </a:lvl4pPr>
            <a:lvl5pPr>
              <a:defRPr sz="1814"/>
            </a:lvl5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Textplatzhalter 3"/>
          <p:cNvSpPr txBox="1">
            <a:spLocks noGrp="1"/>
          </p:cNvSpPr>
          <p:nvPr>
            <p:ph type="body" idx="2"/>
          </p:nvPr>
        </p:nvSpPr>
        <p:spPr>
          <a:xfrm>
            <a:off x="839038" y="2057973"/>
            <a:ext cx="3932165" cy="3810640"/>
          </a:xfrm>
        </p:spPr>
        <p:txBody>
          <a:bodyPr/>
          <a:lstStyle>
            <a:lvl1pPr>
              <a:defRPr sz="1452"/>
            </a:lvl1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5" name="Datumsplatzhalter 4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6" name="Fußzeilenplatzhalter 5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7" name="Foliennummernplatzhalter 6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fld id="{E7C73DC3-FB9D-4481-B9DF-D3E5E3467415}" type="slidenum">
              <a:rPr/>
              <a:pPr/>
              <a:t>‹Nr.›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375496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 txBox="1">
            <a:spLocks noGrp="1"/>
          </p:cNvSpPr>
          <p:nvPr>
            <p:ph type="title"/>
          </p:nvPr>
        </p:nvSpPr>
        <p:spPr>
          <a:xfrm>
            <a:off x="839038" y="456530"/>
            <a:ext cx="3932165" cy="1601452"/>
          </a:xfrm>
        </p:spPr>
        <p:txBody>
          <a:bodyPr anchor="b"/>
          <a:lstStyle>
            <a:lvl1pPr>
              <a:defRPr sz="2903"/>
            </a:lvl1pPr>
          </a:lstStyle>
          <a:p>
            <a:pPr lvl="0"/>
            <a:r>
              <a:rPr lang="de-DE"/>
              <a:t>Titelmasterformat durch Klicken bearbeiten</a:t>
            </a:r>
          </a:p>
        </p:txBody>
      </p:sp>
      <p:sp>
        <p:nvSpPr>
          <p:cNvPr id="3" name="Bildplatzhalter 2"/>
          <p:cNvSpPr txBox="1">
            <a:spLocks noGrp="1"/>
          </p:cNvSpPr>
          <p:nvPr>
            <p:ph type="pic" idx="1"/>
          </p:nvPr>
        </p:nvSpPr>
        <p:spPr>
          <a:xfrm>
            <a:off x="5183999" y="987941"/>
            <a:ext cx="6170878" cy="4873472"/>
          </a:xfrm>
        </p:spPr>
        <p:txBody>
          <a:bodyPr/>
          <a:lstStyle>
            <a:lvl1pPr>
              <a:defRPr sz="2903"/>
            </a:lvl1pPr>
          </a:lstStyle>
          <a:p>
            <a:pPr lvl="0"/>
            <a:endParaRPr lang="de-DE"/>
          </a:p>
        </p:txBody>
      </p:sp>
      <p:sp>
        <p:nvSpPr>
          <p:cNvPr id="4" name="Textplatzhalter 3"/>
          <p:cNvSpPr txBox="1">
            <a:spLocks noGrp="1"/>
          </p:cNvSpPr>
          <p:nvPr>
            <p:ph type="body" idx="2"/>
          </p:nvPr>
        </p:nvSpPr>
        <p:spPr>
          <a:xfrm>
            <a:off x="839038" y="2057973"/>
            <a:ext cx="3932165" cy="3810640"/>
          </a:xfrm>
        </p:spPr>
        <p:txBody>
          <a:bodyPr/>
          <a:lstStyle>
            <a:lvl1pPr>
              <a:defRPr sz="1452"/>
            </a:lvl1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5" name="Datumsplatzhalter 4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6" name="Fußzeilenplatzhalter 5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7" name="Foliennummernplatzhalter 6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fld id="{F55C9776-81BD-48AC-846D-00ABF0C6E064}" type="slidenum">
              <a:rPr/>
              <a:pPr/>
              <a:t>‹Nr.›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012497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de-DE"/>
              <a:t>Titelmasterformat durch Klicken bearbeiten</a:t>
            </a:r>
          </a:p>
        </p:txBody>
      </p:sp>
      <p:sp>
        <p:nvSpPr>
          <p:cNvPr id="3" name="Vertikaler Textplatzhalter 2"/>
          <p:cNvSpPr txBox="1"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Fußzeilenplatzhalter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6" name="Foliennummernplatzhalter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fld id="{A077135F-3AF6-424B-B875-AE80EC5AD928}" type="slidenum">
              <a:rPr/>
              <a:pPr/>
              <a:t>‹Nr.›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05845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 txBox="1">
            <a:spLocks noGrp="1"/>
          </p:cNvSpPr>
          <p:nvPr>
            <p:ph type="title" orient="vert"/>
          </p:nvPr>
        </p:nvSpPr>
        <p:spPr>
          <a:xfrm>
            <a:off x="8839685" y="273627"/>
            <a:ext cx="2741764" cy="5857091"/>
          </a:xfrm>
        </p:spPr>
        <p:txBody>
          <a:bodyPr vert="eaVert"/>
          <a:lstStyle>
            <a:lvl1pPr>
              <a:defRPr/>
            </a:lvl1pPr>
          </a:lstStyle>
          <a:p>
            <a:pPr lvl="0"/>
            <a:r>
              <a:rPr lang="de-DE"/>
              <a:t>Titelmasterformat durch Klicken bearbeiten</a:t>
            </a:r>
          </a:p>
        </p:txBody>
      </p:sp>
      <p:sp>
        <p:nvSpPr>
          <p:cNvPr id="3" name="Vertikaler Textplatzhalter 2"/>
          <p:cNvSpPr txBox="1">
            <a:spLocks noGrp="1"/>
          </p:cNvSpPr>
          <p:nvPr>
            <p:ph type="body" orient="vert" idx="1"/>
          </p:nvPr>
        </p:nvSpPr>
        <p:spPr>
          <a:xfrm>
            <a:off x="608643" y="273627"/>
            <a:ext cx="8046717" cy="5857091"/>
          </a:xfrm>
        </p:spPr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Fußzeilenplatzhalter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6" name="Foliennummernplatzhalter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fld id="{BCFDE1C8-E1ED-437D-9F06-87BCEEE719EF}" type="slidenum">
              <a:rPr/>
              <a:pPr/>
              <a:t>‹Nr.›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97651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0A94BB-78CF-48B4-A04A-16494A641BA3}" type="datetimeFigureOut">
              <a:rPr lang="de-DE" smtClean="0"/>
              <a:t>27.11.2019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E2C0BF-A8E7-4EA0-A56C-B2E32F3EEE5D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8055205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 txBox="1">
            <a:spLocks noGrp="1"/>
          </p:cNvSpPr>
          <p:nvPr>
            <p:ph type="title"/>
          </p:nvPr>
        </p:nvSpPr>
        <p:spPr>
          <a:xfrm>
            <a:off x="609560" y="273354"/>
            <a:ext cx="10971688" cy="1145004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ctr" anchorCtr="1" compatLnSpc="1">
            <a:noAutofit/>
          </a:bodyPr>
          <a:lstStyle/>
          <a:p>
            <a:pPr lvl="0"/>
            <a:endParaRPr lang="de-DE"/>
          </a:p>
        </p:txBody>
      </p:sp>
      <p:sp>
        <p:nvSpPr>
          <p:cNvPr id="3" name="Textplatzhalter 2"/>
          <p:cNvSpPr txBox="1">
            <a:spLocks noGrp="1"/>
          </p:cNvSpPr>
          <p:nvPr>
            <p:ph type="body" idx="1"/>
          </p:nvPr>
        </p:nvSpPr>
        <p:spPr>
          <a:xfrm>
            <a:off x="609560" y="1604844"/>
            <a:ext cx="10971688" cy="4526148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t" anchorCtr="0" compatLnSpc="1">
            <a:noAutofit/>
          </a:bodyPr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/>
          <p:cNvSpPr txBox="1">
            <a:spLocks noGrp="1"/>
          </p:cNvSpPr>
          <p:nvPr>
            <p:ph type="dt" sz="half" idx="2"/>
          </p:nvPr>
        </p:nvSpPr>
        <p:spPr>
          <a:xfrm>
            <a:off x="609561" y="6247907"/>
            <a:ext cx="2840123" cy="472897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t" anchorCtr="0" compatLnSpc="1">
            <a:noAutofit/>
          </a:bodyPr>
          <a:lstStyle>
            <a:lvl1pPr marL="0" marR="0" lvl="0" indent="0" algn="l" defTabSz="829544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de-DE" sz="1270" b="0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Lucida Sans Unicode" pitchFamily="2"/>
                <a:cs typeface="Tahoma" pitchFamily="2"/>
              </a:defRPr>
            </a:lvl1pPr>
          </a:lstStyle>
          <a:p>
            <a:endParaRPr/>
          </a:p>
        </p:txBody>
      </p:sp>
      <p:sp>
        <p:nvSpPr>
          <p:cNvPr id="5" name="Fußzeilenplatzhalter 4"/>
          <p:cNvSpPr txBox="1">
            <a:spLocks noGrp="1"/>
          </p:cNvSpPr>
          <p:nvPr>
            <p:ph type="ftr" sz="quarter" idx="3"/>
          </p:nvPr>
        </p:nvSpPr>
        <p:spPr>
          <a:xfrm>
            <a:off x="4169407" y="6247907"/>
            <a:ext cx="3864183" cy="472897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t" anchorCtr="1" compatLnSpc="1">
            <a:noAutofit/>
          </a:bodyPr>
          <a:lstStyle>
            <a:lvl1pPr marL="0" marR="0" lvl="0" indent="0" algn="ctr" defTabSz="829544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de-DE" sz="1270" b="0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Lucida Sans Unicode" pitchFamily="2"/>
                <a:cs typeface="Tahoma" pitchFamily="2"/>
              </a:defRPr>
            </a:lvl1pPr>
          </a:lstStyle>
          <a:p>
            <a:endParaRPr/>
          </a:p>
        </p:txBody>
      </p:sp>
      <p:sp>
        <p:nvSpPr>
          <p:cNvPr id="6" name="Foliennummernplatzhalter 5"/>
          <p:cNvSpPr txBox="1">
            <a:spLocks noGrp="1"/>
          </p:cNvSpPr>
          <p:nvPr>
            <p:ph type="sldNum" sz="quarter" idx="4"/>
          </p:nvPr>
        </p:nvSpPr>
        <p:spPr>
          <a:xfrm>
            <a:off x="8741125" y="6247907"/>
            <a:ext cx="2840123" cy="472897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t" anchorCtr="0" compatLnSpc="1">
            <a:noAutofit/>
          </a:bodyPr>
          <a:lstStyle>
            <a:lvl1pPr marL="0" marR="0" lvl="0" indent="0" algn="r" defTabSz="829544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de-DE" sz="1270" b="0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Lucida Sans Unicode" pitchFamily="2"/>
                <a:cs typeface="Tahoma" pitchFamily="2"/>
              </a:defRPr>
            </a:lvl1pPr>
          </a:lstStyle>
          <a:p>
            <a:fld id="{6F4BDD35-01FB-4944-87E2-3A3470C948B2}" type="slidenum">
              <a:rPr/>
              <a:pPr/>
              <a:t>‹Nr.›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6128625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xStyles>
    <p:titleStyle>
      <a:lvl1pPr marL="0" marR="0" lvl="0" indent="0" algn="ctr" defTabSz="829544" rtl="0" fontAlgn="auto" hangingPunct="0">
        <a:lnSpc>
          <a:spcPct val="100000"/>
        </a:lnSpc>
        <a:spcBef>
          <a:spcPts val="0"/>
        </a:spcBef>
        <a:spcAft>
          <a:spcPts val="0"/>
        </a:spcAft>
        <a:buNone/>
        <a:tabLst/>
        <a:defRPr lang="de-DE" sz="3992" b="0" i="0" u="none" strike="noStrike" kern="1200" cap="none" spc="0" baseline="0">
          <a:solidFill>
            <a:srgbClr val="000000"/>
          </a:solidFill>
          <a:uFillTx/>
          <a:latin typeface="Arial" pitchFamily="18"/>
          <a:ea typeface="Microsoft YaHei" pitchFamily="2"/>
        </a:defRPr>
      </a:lvl1pPr>
    </p:titleStyle>
    <p:bodyStyle>
      <a:lvl1pPr marL="0" marR="0" lvl="0" indent="0" defTabSz="829544" rtl="0" fontAlgn="auto" hangingPunct="0">
        <a:lnSpc>
          <a:spcPct val="100000"/>
        </a:lnSpc>
        <a:spcBef>
          <a:spcPts val="0"/>
        </a:spcBef>
        <a:spcAft>
          <a:spcPts val="1284"/>
        </a:spcAft>
        <a:buNone/>
        <a:tabLst/>
        <a:defRPr lang="de-DE" sz="2177" b="0" i="0" u="none" strike="noStrike" kern="1200" cap="none" spc="0" baseline="0">
          <a:solidFill>
            <a:srgbClr val="000000"/>
          </a:solidFill>
          <a:uFillTx/>
          <a:latin typeface="Arial" pitchFamily="18"/>
          <a:ea typeface="Microsoft YaHei" pitchFamily="2"/>
        </a:defRPr>
      </a:lvl1pPr>
      <a:lvl2pPr marL="622158" marR="0" lvl="1" indent="-207386" algn="l" defTabSz="829544" rtl="0" fontAlgn="auto" hangingPunct="1">
        <a:lnSpc>
          <a:spcPct val="90000"/>
        </a:lnSpc>
        <a:spcBef>
          <a:spcPts val="454"/>
        </a:spcBef>
        <a:spcAft>
          <a:spcPts val="0"/>
        </a:spcAft>
        <a:buSzPct val="100000"/>
        <a:buFont typeface="Arial" pitchFamily="34"/>
        <a:buChar char="•"/>
        <a:tabLst/>
        <a:defRPr lang="de-DE" sz="2177" b="0" i="0" u="none" strike="noStrike" kern="1200" cap="none" spc="0" baseline="0">
          <a:solidFill>
            <a:srgbClr val="000000"/>
          </a:solidFill>
          <a:uFillTx/>
          <a:latin typeface="Calibri"/>
        </a:defRPr>
      </a:lvl2pPr>
      <a:lvl3pPr marL="1036930" marR="0" lvl="2" indent="-207386" algn="l" defTabSz="829544" rtl="0" fontAlgn="auto" hangingPunct="1">
        <a:lnSpc>
          <a:spcPct val="90000"/>
        </a:lnSpc>
        <a:spcBef>
          <a:spcPts val="454"/>
        </a:spcBef>
        <a:spcAft>
          <a:spcPts val="0"/>
        </a:spcAft>
        <a:buSzPct val="100000"/>
        <a:buFont typeface="Arial" pitchFamily="34"/>
        <a:buChar char="•"/>
        <a:tabLst/>
        <a:defRPr lang="de-DE" sz="1814" b="0" i="0" u="none" strike="noStrike" kern="1200" cap="none" spc="0" baseline="0">
          <a:solidFill>
            <a:srgbClr val="000000"/>
          </a:solidFill>
          <a:uFillTx/>
          <a:latin typeface="Calibri"/>
        </a:defRPr>
      </a:lvl3pPr>
      <a:lvl4pPr marL="1451701" marR="0" lvl="3" indent="-207386" algn="l" defTabSz="829544" rtl="0" fontAlgn="auto" hangingPunct="1">
        <a:lnSpc>
          <a:spcPct val="90000"/>
        </a:lnSpc>
        <a:spcBef>
          <a:spcPts val="454"/>
        </a:spcBef>
        <a:spcAft>
          <a:spcPts val="0"/>
        </a:spcAft>
        <a:buSzPct val="100000"/>
        <a:buFont typeface="Arial" pitchFamily="34"/>
        <a:buChar char="•"/>
        <a:tabLst/>
        <a:defRPr lang="de-DE" sz="1633" b="0" i="0" u="none" strike="noStrike" kern="1200" cap="none" spc="0" baseline="0">
          <a:solidFill>
            <a:srgbClr val="000000"/>
          </a:solidFill>
          <a:uFillTx/>
          <a:latin typeface="Calibri"/>
        </a:defRPr>
      </a:lvl4pPr>
      <a:lvl5pPr marL="1866473" marR="0" lvl="4" indent="-207386" algn="l" defTabSz="829544" rtl="0" fontAlgn="auto" hangingPunct="1">
        <a:lnSpc>
          <a:spcPct val="90000"/>
        </a:lnSpc>
        <a:spcBef>
          <a:spcPts val="454"/>
        </a:spcBef>
        <a:spcAft>
          <a:spcPts val="0"/>
        </a:spcAft>
        <a:buSzPct val="100000"/>
        <a:buFont typeface="Arial" pitchFamily="34"/>
        <a:buChar char="•"/>
        <a:tabLst/>
        <a:defRPr lang="de-DE" sz="1633" b="0" i="0" u="none" strike="noStrike" kern="1200" cap="none" spc="0" baseline="0">
          <a:solidFill>
            <a:srgbClr val="000000"/>
          </a:solidFill>
          <a:uFillTx/>
          <a:latin typeface="Calibri"/>
        </a:defRPr>
      </a:lvl5pPr>
      <a:lvl6pPr marL="2281245" indent="-207386" algn="l" defTabSz="829544" rtl="0" eaLnBrk="1" latinLnBrk="0" hangingPunct="1">
        <a:lnSpc>
          <a:spcPct val="90000"/>
        </a:lnSpc>
        <a:spcBef>
          <a:spcPts val="454"/>
        </a:spcBef>
        <a:buFont typeface="Arial" panose="020B0604020202020204" pitchFamily="34" charset="0"/>
        <a:buChar char="•"/>
        <a:defRPr sz="1633" kern="1200">
          <a:solidFill>
            <a:schemeClr val="tx1"/>
          </a:solidFill>
          <a:latin typeface="+mn-lt"/>
          <a:ea typeface="+mn-ea"/>
          <a:cs typeface="+mn-cs"/>
        </a:defRPr>
      </a:lvl6pPr>
      <a:lvl7pPr marL="2696017" indent="-207386" algn="l" defTabSz="829544" rtl="0" eaLnBrk="1" latinLnBrk="0" hangingPunct="1">
        <a:lnSpc>
          <a:spcPct val="90000"/>
        </a:lnSpc>
        <a:spcBef>
          <a:spcPts val="454"/>
        </a:spcBef>
        <a:buFont typeface="Arial" panose="020B0604020202020204" pitchFamily="34" charset="0"/>
        <a:buChar char="•"/>
        <a:defRPr sz="1633" kern="1200">
          <a:solidFill>
            <a:schemeClr val="tx1"/>
          </a:solidFill>
          <a:latin typeface="+mn-lt"/>
          <a:ea typeface="+mn-ea"/>
          <a:cs typeface="+mn-cs"/>
        </a:defRPr>
      </a:lvl7pPr>
      <a:lvl8pPr marL="3110789" indent="-207386" algn="l" defTabSz="829544" rtl="0" eaLnBrk="1" latinLnBrk="0" hangingPunct="1">
        <a:lnSpc>
          <a:spcPct val="90000"/>
        </a:lnSpc>
        <a:spcBef>
          <a:spcPts val="454"/>
        </a:spcBef>
        <a:buFont typeface="Arial" panose="020B0604020202020204" pitchFamily="34" charset="0"/>
        <a:buChar char="•"/>
        <a:defRPr sz="1633" kern="1200">
          <a:solidFill>
            <a:schemeClr val="tx1"/>
          </a:solidFill>
          <a:latin typeface="+mn-lt"/>
          <a:ea typeface="+mn-ea"/>
          <a:cs typeface="+mn-cs"/>
        </a:defRPr>
      </a:lvl8pPr>
      <a:lvl9pPr marL="3525561" indent="-207386" algn="l" defTabSz="829544" rtl="0" eaLnBrk="1" latinLnBrk="0" hangingPunct="1">
        <a:lnSpc>
          <a:spcPct val="90000"/>
        </a:lnSpc>
        <a:spcBef>
          <a:spcPts val="454"/>
        </a:spcBef>
        <a:buFont typeface="Arial" panose="020B0604020202020204" pitchFamily="34" charset="0"/>
        <a:buChar char="•"/>
        <a:defRPr sz="163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829544" rtl="0" eaLnBrk="1" latinLnBrk="0" hangingPunct="1">
        <a:defRPr sz="1633" kern="1200">
          <a:solidFill>
            <a:schemeClr val="tx1"/>
          </a:solidFill>
          <a:latin typeface="+mn-lt"/>
          <a:ea typeface="+mn-ea"/>
          <a:cs typeface="+mn-cs"/>
        </a:defRPr>
      </a:lvl1pPr>
      <a:lvl2pPr marL="414772" algn="l" defTabSz="829544" rtl="0" eaLnBrk="1" latinLnBrk="0" hangingPunct="1">
        <a:defRPr sz="1633" kern="1200">
          <a:solidFill>
            <a:schemeClr val="tx1"/>
          </a:solidFill>
          <a:latin typeface="+mn-lt"/>
          <a:ea typeface="+mn-ea"/>
          <a:cs typeface="+mn-cs"/>
        </a:defRPr>
      </a:lvl2pPr>
      <a:lvl3pPr marL="829544" algn="l" defTabSz="829544" rtl="0" eaLnBrk="1" latinLnBrk="0" hangingPunct="1">
        <a:defRPr sz="1633" kern="1200">
          <a:solidFill>
            <a:schemeClr val="tx1"/>
          </a:solidFill>
          <a:latin typeface="+mn-lt"/>
          <a:ea typeface="+mn-ea"/>
          <a:cs typeface="+mn-cs"/>
        </a:defRPr>
      </a:lvl3pPr>
      <a:lvl4pPr marL="1244316" algn="l" defTabSz="829544" rtl="0" eaLnBrk="1" latinLnBrk="0" hangingPunct="1">
        <a:defRPr sz="1633" kern="1200">
          <a:solidFill>
            <a:schemeClr val="tx1"/>
          </a:solidFill>
          <a:latin typeface="+mn-lt"/>
          <a:ea typeface="+mn-ea"/>
          <a:cs typeface="+mn-cs"/>
        </a:defRPr>
      </a:lvl4pPr>
      <a:lvl5pPr marL="1659087" algn="l" defTabSz="829544" rtl="0" eaLnBrk="1" latinLnBrk="0" hangingPunct="1">
        <a:defRPr sz="1633" kern="1200">
          <a:solidFill>
            <a:schemeClr val="tx1"/>
          </a:solidFill>
          <a:latin typeface="+mn-lt"/>
          <a:ea typeface="+mn-ea"/>
          <a:cs typeface="+mn-cs"/>
        </a:defRPr>
      </a:lvl5pPr>
      <a:lvl6pPr marL="2073859" algn="l" defTabSz="829544" rtl="0" eaLnBrk="1" latinLnBrk="0" hangingPunct="1">
        <a:defRPr sz="1633" kern="1200">
          <a:solidFill>
            <a:schemeClr val="tx1"/>
          </a:solidFill>
          <a:latin typeface="+mn-lt"/>
          <a:ea typeface="+mn-ea"/>
          <a:cs typeface="+mn-cs"/>
        </a:defRPr>
      </a:lvl6pPr>
      <a:lvl7pPr marL="2488631" algn="l" defTabSz="829544" rtl="0" eaLnBrk="1" latinLnBrk="0" hangingPunct="1">
        <a:defRPr sz="1633" kern="1200">
          <a:solidFill>
            <a:schemeClr val="tx1"/>
          </a:solidFill>
          <a:latin typeface="+mn-lt"/>
          <a:ea typeface="+mn-ea"/>
          <a:cs typeface="+mn-cs"/>
        </a:defRPr>
      </a:lvl7pPr>
      <a:lvl8pPr marL="2903403" algn="l" defTabSz="829544" rtl="0" eaLnBrk="1" latinLnBrk="0" hangingPunct="1">
        <a:defRPr sz="1633" kern="1200">
          <a:solidFill>
            <a:schemeClr val="tx1"/>
          </a:solidFill>
          <a:latin typeface="+mn-lt"/>
          <a:ea typeface="+mn-ea"/>
          <a:cs typeface="+mn-cs"/>
        </a:defRPr>
      </a:lvl8pPr>
      <a:lvl9pPr marL="3318175" algn="l" defTabSz="829544" rtl="0" eaLnBrk="1" latinLnBrk="0" hangingPunct="1">
        <a:defRPr sz="163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48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45000"/>
                <a:lumOff val="55000"/>
              </a:schemeClr>
            </a:gs>
            <a:gs pos="67000">
              <a:schemeClr val="accent1">
                <a:lumMod val="30000"/>
                <a:lumOff val="70000"/>
              </a:schemeClr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952500" y="1289844"/>
            <a:ext cx="10515600" cy="4351338"/>
          </a:xfrm>
          <a:noFill/>
          <a:ln w="57150">
            <a:solidFill>
              <a:schemeClr val="accent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marL="0" indent="0" algn="ctr">
              <a:buNone/>
            </a:pPr>
            <a:endParaRPr lang="de-DE" sz="4000" b="1" dirty="0" smtClean="0"/>
          </a:p>
          <a:p>
            <a:pPr marL="0" indent="0" algn="ctr">
              <a:buNone/>
            </a:pPr>
            <a:endParaRPr lang="de-DE" sz="4000" b="1" dirty="0"/>
          </a:p>
          <a:p>
            <a:pPr marL="0" indent="0" algn="ctr">
              <a:buNone/>
            </a:pPr>
            <a:r>
              <a:rPr lang="de-DE" sz="5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Pflegeberatung im Focus </a:t>
            </a:r>
          </a:p>
          <a:p>
            <a:pPr marL="0" indent="0" algn="ctr">
              <a:buNone/>
            </a:pPr>
            <a:endParaRPr lang="de-DE" sz="4000" b="1" dirty="0"/>
          </a:p>
          <a:p>
            <a:pPr marL="0" indent="0" algn="ctr">
              <a:buNone/>
            </a:pPr>
            <a:r>
              <a:rPr lang="de-DE" sz="4000" b="1" dirty="0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Pflegebedürftigkeit – was nun?</a:t>
            </a:r>
          </a:p>
        </p:txBody>
      </p:sp>
      <p:sp>
        <p:nvSpPr>
          <p:cNvPr id="2" name="Foliennummernplatzhalt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E2C0BF-A8E7-4EA0-A56C-B2E32F3EEE5D}" type="slidenum">
              <a:rPr lang="de-DE" smtClean="0"/>
              <a:t>1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399358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Inhaltsplatzhalter 4"/>
          <p:cNvSpPr>
            <a:spLocks noGrp="1"/>
          </p:cNvSpPr>
          <p:nvPr>
            <p:ph idx="2"/>
          </p:nvPr>
        </p:nvSpPr>
        <p:spPr>
          <a:xfrm>
            <a:off x="6272505" y="2104524"/>
            <a:ext cx="5395196" cy="4526397"/>
          </a:xfrm>
        </p:spPr>
        <p:txBody>
          <a:bodyPr/>
          <a:lstStyle/>
          <a:p>
            <a:pPr algn="ctr"/>
            <a:r>
              <a:rPr lang="de-DE" sz="2000" b="1" dirty="0"/>
              <a:t>Roswitha Katharina </a:t>
            </a:r>
            <a:r>
              <a:rPr lang="de-DE" sz="2000" b="1" dirty="0" err="1" smtClean="0"/>
              <a:t>Teloh</a:t>
            </a:r>
            <a:endParaRPr lang="de-DE" sz="2000" b="1" dirty="0" smtClean="0"/>
          </a:p>
          <a:p>
            <a:pPr algn="ctr"/>
            <a:endParaRPr lang="de-DE" sz="2000" b="1" dirty="0" smtClean="0"/>
          </a:p>
          <a:p>
            <a:r>
              <a:rPr lang="de-DE" sz="2000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Unabhängige, freiberufliche</a:t>
            </a:r>
            <a:endParaRPr lang="de-DE" sz="20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de-DE" sz="2000" dirty="0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Gesundheits- und Pflegeberaterin nach §7a SGB XI</a:t>
            </a:r>
          </a:p>
          <a:p>
            <a:r>
              <a:rPr lang="de-DE" sz="2000" dirty="0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Pflegesachverständige</a:t>
            </a:r>
          </a:p>
          <a:p>
            <a:r>
              <a:rPr lang="de-DE" sz="2000" dirty="0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Verantwortliche Pflegefachkraft</a:t>
            </a:r>
          </a:p>
          <a:p>
            <a:r>
              <a:rPr lang="de-DE" sz="2000" dirty="0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PKMS- Beauftragte am Universitätsklinikum Düsseldorf</a:t>
            </a:r>
          </a:p>
          <a:p>
            <a:r>
              <a:rPr lang="de-DE" sz="2000" dirty="0" err="1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Exam</a:t>
            </a:r>
            <a:r>
              <a:rPr lang="de-DE" sz="2000" dirty="0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Krankenschwester seit 1990 am UKD</a:t>
            </a:r>
          </a:p>
        </p:txBody>
      </p:sp>
      <p:pic>
        <p:nvPicPr>
          <p:cNvPr id="3" name="Grafi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73" y="2104524"/>
            <a:ext cx="3871338" cy="2575928"/>
          </a:xfrm>
          <a:prstGeom prst="rect">
            <a:avLst/>
          </a:prstGeom>
        </p:spPr>
      </p:pic>
      <p:sp>
        <p:nvSpPr>
          <p:cNvPr id="10" name="Titel 1"/>
          <p:cNvSpPr txBox="1">
            <a:spLocks/>
          </p:cNvSpPr>
          <p:nvPr/>
        </p:nvSpPr>
        <p:spPr>
          <a:xfrm>
            <a:off x="838200" y="0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de-DE" dirty="0" smtClean="0"/>
              <a:t>Vorstellung meiner Person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310881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 1"/>
          <p:cNvSpPr txBox="1">
            <a:spLocks/>
          </p:cNvSpPr>
          <p:nvPr/>
        </p:nvSpPr>
        <p:spPr>
          <a:xfrm>
            <a:off x="838200" y="0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de-DE" dirty="0"/>
          </a:p>
        </p:txBody>
      </p:sp>
      <p:graphicFrame>
        <p:nvGraphicFramePr>
          <p:cNvPr id="2" name="Tabel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7376373"/>
              </p:ext>
            </p:extLst>
          </p:nvPr>
        </p:nvGraphicFramePr>
        <p:xfrm>
          <a:off x="582762" y="1909128"/>
          <a:ext cx="10338280" cy="4529076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8007954"/>
                <a:gridCol w="2330326"/>
              </a:tblGrid>
              <a:tr h="554989">
                <a:tc>
                  <a:txBody>
                    <a:bodyPr/>
                    <a:lstStyle/>
                    <a:p>
                      <a:r>
                        <a:rPr lang="de-DE" sz="1800" dirty="0" smtClean="0"/>
                        <a:t>Case</a:t>
                      </a:r>
                      <a:r>
                        <a:rPr lang="de-DE" sz="1800" baseline="0" dirty="0" smtClean="0"/>
                        <a:t> Management</a:t>
                      </a:r>
                      <a:endParaRPr lang="de-DE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2000" b="0" dirty="0" smtClean="0"/>
                        <a:t>180</a:t>
                      </a:r>
                      <a:endParaRPr lang="de-DE" sz="2000" b="0" dirty="0"/>
                    </a:p>
                  </a:txBody>
                  <a:tcPr/>
                </a:tc>
              </a:tr>
              <a:tr h="554989">
                <a:tc>
                  <a:txBody>
                    <a:bodyPr/>
                    <a:lstStyle/>
                    <a:p>
                      <a:r>
                        <a:rPr lang="de-DE" sz="1800" dirty="0" smtClean="0"/>
                        <a:t>Sozialrecht</a:t>
                      </a:r>
                      <a:endParaRPr lang="de-DE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2000" b="0" dirty="0" smtClean="0"/>
                        <a:t>120</a:t>
                      </a:r>
                      <a:endParaRPr lang="de-DE" sz="2000" b="0" dirty="0"/>
                    </a:p>
                  </a:txBody>
                  <a:tcPr/>
                </a:tc>
              </a:tr>
              <a:tr h="554989">
                <a:tc>
                  <a:txBody>
                    <a:bodyPr/>
                    <a:lstStyle/>
                    <a:p>
                      <a:r>
                        <a:rPr lang="de-DE" sz="1800" dirty="0" smtClean="0"/>
                        <a:t>Grundlagen der Beratung</a:t>
                      </a:r>
                      <a:endParaRPr lang="de-DE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829544" rtl="0" eaLnBrk="1" latinLnBrk="0" hangingPunct="1"/>
                      <a:r>
                        <a:rPr lang="de-DE" sz="20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116</a:t>
                      </a:r>
                      <a:endParaRPr lang="de-DE" sz="20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554989">
                <a:tc>
                  <a:txBody>
                    <a:bodyPr/>
                    <a:lstStyle/>
                    <a:p>
                      <a:r>
                        <a:rPr lang="de-DE" sz="1800" dirty="0" smtClean="0"/>
                        <a:t>Organisationswissenschaft</a:t>
                      </a:r>
                      <a:endParaRPr lang="de-DE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829544" rtl="0" eaLnBrk="1" latinLnBrk="0" hangingPunct="1"/>
                      <a:r>
                        <a:rPr lang="de-DE" sz="20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110</a:t>
                      </a:r>
                      <a:endParaRPr lang="de-DE" sz="20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554989">
                <a:tc>
                  <a:txBody>
                    <a:bodyPr/>
                    <a:lstStyle/>
                    <a:p>
                      <a:r>
                        <a:rPr lang="de-DE" sz="1800" dirty="0" smtClean="0"/>
                        <a:t>EDV-/ Lern-/ Arbeitstechniken</a:t>
                      </a:r>
                      <a:endParaRPr lang="de-DE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829544" rtl="0" eaLnBrk="1" latinLnBrk="0" hangingPunct="1"/>
                      <a:r>
                        <a:rPr lang="de-DE" sz="20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140</a:t>
                      </a:r>
                      <a:endParaRPr lang="de-DE" sz="20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554989">
                <a:tc>
                  <a:txBody>
                    <a:bodyPr/>
                    <a:lstStyle/>
                    <a:p>
                      <a:r>
                        <a:rPr lang="de-DE" sz="1800" dirty="0" smtClean="0"/>
                        <a:t>Sozial- und Gesundheitswissenschaft</a:t>
                      </a:r>
                      <a:endParaRPr lang="de-DE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829544" rtl="0" eaLnBrk="1" latinLnBrk="0" hangingPunct="1"/>
                      <a:r>
                        <a:rPr lang="de-DE" sz="20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100</a:t>
                      </a:r>
                      <a:endParaRPr lang="de-DE" sz="20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644153">
                <a:tc>
                  <a:txBody>
                    <a:bodyPr/>
                    <a:lstStyle/>
                    <a:p>
                      <a:r>
                        <a:rPr lang="de-DE" sz="1800" dirty="0" smtClean="0"/>
                        <a:t>Pflegewissenschaft</a:t>
                      </a:r>
                      <a:endParaRPr lang="de-DE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829544" rtl="0" eaLnBrk="1" latinLnBrk="0" hangingPunct="1"/>
                      <a:r>
                        <a:rPr lang="de-DE" sz="20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60</a:t>
                      </a:r>
                      <a:endParaRPr lang="de-DE" sz="20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554989">
                <a:tc>
                  <a:txBody>
                    <a:bodyPr/>
                    <a:lstStyle/>
                    <a:p>
                      <a:pPr marL="0" algn="l" defTabSz="829544" rtl="0" eaLnBrk="1" latinLnBrk="0" hangingPunct="1"/>
                      <a:r>
                        <a:rPr lang="de-DE" sz="24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Gesamt</a:t>
                      </a:r>
                      <a:endParaRPr lang="de-DE" sz="24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829544" rtl="0" eaLnBrk="1" latinLnBrk="0" hangingPunct="1"/>
                      <a:r>
                        <a:rPr lang="de-DE" sz="24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826</a:t>
                      </a:r>
                      <a:endParaRPr lang="de-DE" sz="24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Titel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Inhalt meiner Ausbildung zur Pflegeberaterin nach §7a SGB XI  nach Stunden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481733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de-DE" sz="1800" b="1" dirty="0" smtClean="0"/>
          </a:p>
          <a:p>
            <a:pPr algn="ctr"/>
            <a:r>
              <a:rPr lang="de-DE" sz="2400" dirty="0" smtClean="0"/>
              <a:t>St.- </a:t>
            </a:r>
            <a:r>
              <a:rPr lang="de-DE" sz="2400" dirty="0" err="1" smtClean="0"/>
              <a:t>Willibrord</a:t>
            </a:r>
            <a:r>
              <a:rPr lang="de-DE" sz="2400" dirty="0" smtClean="0"/>
              <a:t>- Spital, Emmerich</a:t>
            </a:r>
          </a:p>
          <a:p>
            <a:pPr algn="ctr"/>
            <a:r>
              <a:rPr lang="de-DE" sz="2400" dirty="0" smtClean="0"/>
              <a:t>Caritas, Wesel</a:t>
            </a:r>
          </a:p>
          <a:p>
            <a:pPr algn="ctr"/>
            <a:r>
              <a:rPr lang="de-DE" sz="2400" dirty="0" smtClean="0"/>
              <a:t>Pflege und mehr GmbH, Bocholt</a:t>
            </a:r>
          </a:p>
          <a:p>
            <a:endParaRPr lang="de-DE" sz="2400" b="1" dirty="0" smtClean="0"/>
          </a:p>
          <a:p>
            <a:endParaRPr lang="de-DE" sz="2400" b="1" dirty="0"/>
          </a:p>
          <a:p>
            <a:pPr algn="ctr"/>
            <a:r>
              <a:rPr lang="de-DE" sz="2400" dirty="0" smtClean="0">
                <a:sym typeface="Wingdings" panose="05000000000000000000" pitchFamily="2" charset="2"/>
              </a:rPr>
              <a:t> </a:t>
            </a:r>
            <a:r>
              <a:rPr lang="de-DE" sz="2400" dirty="0" smtClean="0"/>
              <a:t>Der Lehrgang umfasste insgesamt:   </a:t>
            </a:r>
            <a:r>
              <a:rPr lang="de-DE" sz="2400" b="1" dirty="0" smtClean="0">
                <a:solidFill>
                  <a:srgbClr val="0070C0"/>
                </a:solidFill>
              </a:rPr>
              <a:t>1551 Stunden</a:t>
            </a:r>
            <a:endParaRPr lang="de-DE" sz="2400" b="1" dirty="0">
              <a:solidFill>
                <a:srgbClr val="0070C0"/>
              </a:solidFill>
            </a:endParaRPr>
          </a:p>
          <a:p>
            <a:endParaRPr lang="de-DE" sz="1800" b="1" dirty="0"/>
          </a:p>
        </p:txBody>
      </p:sp>
      <p:sp>
        <p:nvSpPr>
          <p:cNvPr id="6" name="Titel 1"/>
          <p:cNvSpPr txBox="1">
            <a:spLocks/>
          </p:cNvSpPr>
          <p:nvPr/>
        </p:nvSpPr>
        <p:spPr>
          <a:xfrm>
            <a:off x="838200" y="0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de-DE" dirty="0" smtClean="0"/>
              <a:t>Abschließendes Praktikum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27006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609558" y="2070670"/>
            <a:ext cx="11106191" cy="4526148"/>
          </a:xfrm>
        </p:spPr>
        <p:txBody>
          <a:bodyPr/>
          <a:lstStyle/>
          <a:p>
            <a:r>
              <a:rPr lang="de-DE" sz="2000" b="1" dirty="0" smtClean="0"/>
              <a:t>Pflegebedürftigkeit kann auftreten nach…</a:t>
            </a:r>
          </a:p>
          <a:p>
            <a:r>
              <a:rPr lang="de-DE" sz="2000" dirty="0" smtClean="0"/>
              <a:t>…einem Unfall</a:t>
            </a:r>
          </a:p>
          <a:p>
            <a:r>
              <a:rPr lang="de-DE" sz="2000" dirty="0" smtClean="0"/>
              <a:t>          …einem Schlaganfall</a:t>
            </a:r>
          </a:p>
          <a:p>
            <a:r>
              <a:rPr lang="de-DE" sz="2000" dirty="0" smtClean="0"/>
              <a:t>                    …einem Herzinfarkt</a:t>
            </a:r>
          </a:p>
          <a:p>
            <a:r>
              <a:rPr lang="de-DE" sz="2000" dirty="0" smtClean="0"/>
              <a:t>  		       …einer schweren anderen Erkrankung</a:t>
            </a:r>
          </a:p>
          <a:p>
            <a:endParaRPr lang="de-DE" sz="2000" dirty="0" smtClean="0"/>
          </a:p>
          <a:p>
            <a:pPr algn="ctr"/>
            <a:r>
              <a:rPr lang="de-DE" sz="2000" b="1" dirty="0" smtClean="0">
                <a:solidFill>
                  <a:schemeClr val="accent1">
                    <a:lumMod val="75000"/>
                  </a:schemeClr>
                </a:solidFill>
              </a:rPr>
              <a:t>Der Alltag und das Leben verändern sich komplett für den zu pflegenden</a:t>
            </a:r>
          </a:p>
          <a:p>
            <a:pPr algn="ctr"/>
            <a:r>
              <a:rPr lang="de-DE" sz="2000" b="1" dirty="0" smtClean="0">
                <a:solidFill>
                  <a:schemeClr val="accent1">
                    <a:lumMod val="75000"/>
                  </a:schemeClr>
                </a:solidFill>
              </a:rPr>
              <a:t> Menschen und für die Angehörigen.</a:t>
            </a:r>
          </a:p>
          <a:p>
            <a:endParaRPr lang="de-DE" sz="1600" dirty="0" smtClean="0"/>
          </a:p>
          <a:p>
            <a:endParaRPr lang="de-DE" sz="1600" dirty="0" smtClean="0"/>
          </a:p>
          <a:p>
            <a:r>
              <a:rPr lang="de-DE" sz="2400" dirty="0" smtClean="0"/>
              <a:t>                                                            </a:t>
            </a:r>
          </a:p>
          <a:p>
            <a:endParaRPr lang="de-DE" sz="2400" dirty="0" smtClean="0"/>
          </a:p>
          <a:p>
            <a:endParaRPr lang="de-DE" sz="2400" dirty="0" smtClean="0"/>
          </a:p>
        </p:txBody>
      </p:sp>
      <p:sp>
        <p:nvSpPr>
          <p:cNvPr id="4" name="Titel 1"/>
          <p:cNvSpPr txBox="1">
            <a:spLocks/>
          </p:cNvSpPr>
          <p:nvPr/>
        </p:nvSpPr>
        <p:spPr>
          <a:xfrm>
            <a:off x="838200" y="0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de-DE" dirty="0" smtClean="0"/>
              <a:t>Pflegebedürftigkeit – Was nun?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879200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42900" y="1695450"/>
            <a:ext cx="11372849" cy="4901368"/>
          </a:xfrm>
        </p:spPr>
        <p:txBody>
          <a:bodyPr/>
          <a:lstStyle/>
          <a:p>
            <a:pPr algn="ctr"/>
            <a:r>
              <a:rPr lang="de-DE" sz="2000" b="1" dirty="0" smtClean="0">
                <a:solidFill>
                  <a:schemeClr val="accent1">
                    <a:lumMod val="75000"/>
                  </a:schemeClr>
                </a:solidFill>
              </a:rPr>
              <a:t>Wenn eine Pflegebedürftigkeit auftritt, sind die Herausforderungen der betroffenen Personen und ihrer Angehörigen vielfältig.</a:t>
            </a:r>
          </a:p>
          <a:p>
            <a:endParaRPr lang="de-DE" sz="2000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endParaRPr lang="de-DE" sz="2000" b="1" dirty="0">
              <a:solidFill>
                <a:schemeClr val="accent1">
                  <a:lumMod val="75000"/>
                </a:schemeClr>
              </a:solidFill>
            </a:endParaRPr>
          </a:p>
          <a:p>
            <a:endParaRPr lang="de-DE" sz="2000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endParaRPr lang="de-DE" sz="2000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endParaRPr lang="de-DE" sz="2000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algn="ctr"/>
            <a:r>
              <a:rPr lang="de-DE" sz="2000" b="1" dirty="0" smtClean="0">
                <a:solidFill>
                  <a:schemeClr val="accent1">
                    <a:lumMod val="75000"/>
                  </a:schemeClr>
                </a:solidFill>
              </a:rPr>
              <a:t>Von der Organisation der Pflege, zu den Leistungen der Pflege- und Krankenversicherung bis hin zu den praktischen Anforderungen und Schwierigkeiten der täglichen Pflege sind die Fragestellungen umfangreich </a:t>
            </a:r>
            <a:endParaRPr lang="de-DE" sz="2000" b="1" dirty="0" smtClean="0">
              <a:solidFill>
                <a:srgbClr val="FF0000"/>
              </a:solidFill>
            </a:endParaRPr>
          </a:p>
          <a:p>
            <a:pPr algn="ctr"/>
            <a:r>
              <a:rPr lang="de-DE" sz="2000" b="1" dirty="0" smtClean="0">
                <a:solidFill>
                  <a:srgbClr val="FF0000"/>
                </a:solidFill>
              </a:rPr>
              <a:t>- so umfangreich wie das bestehende Angebot der Pflegeberatung.</a:t>
            </a:r>
          </a:p>
          <a:p>
            <a:r>
              <a:rPr lang="de-DE" sz="2000" dirty="0" smtClean="0"/>
              <a:t>.</a:t>
            </a:r>
          </a:p>
          <a:p>
            <a:endParaRPr lang="de-DE" sz="1600" dirty="0" smtClean="0"/>
          </a:p>
          <a:p>
            <a:r>
              <a:rPr lang="de-DE" sz="2400" dirty="0" smtClean="0"/>
              <a:t>                                                            </a:t>
            </a:r>
          </a:p>
          <a:p>
            <a:endParaRPr lang="de-DE" sz="2400" dirty="0" smtClean="0"/>
          </a:p>
          <a:p>
            <a:r>
              <a:rPr lang="de-DE" sz="2400" dirty="0" smtClean="0"/>
              <a:t>h</a:t>
            </a:r>
          </a:p>
        </p:txBody>
      </p:sp>
      <p:sp>
        <p:nvSpPr>
          <p:cNvPr id="4" name="Titel 1"/>
          <p:cNvSpPr txBox="1">
            <a:spLocks/>
          </p:cNvSpPr>
          <p:nvPr/>
        </p:nvSpPr>
        <p:spPr>
          <a:xfrm>
            <a:off x="838200" y="0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de-DE" sz="4400" dirty="0" smtClean="0"/>
              <a:t>Warum Pflegeberatung so wertvoll und unverzichtbar ist</a:t>
            </a:r>
            <a:endParaRPr lang="de-DE" sz="4400" dirty="0"/>
          </a:p>
        </p:txBody>
      </p:sp>
      <p:sp>
        <p:nvSpPr>
          <p:cNvPr id="2" name="AutoShape 2" descr="Bildergebnis für bilder zum nutzen einer pflegeberatung"/>
          <p:cNvSpPr>
            <a:spLocks noChangeAspect="1" noChangeArrowheads="1"/>
          </p:cNvSpPr>
          <p:nvPr/>
        </p:nvSpPr>
        <p:spPr bwMode="auto">
          <a:xfrm>
            <a:off x="155575" y="-593725"/>
            <a:ext cx="2209800" cy="1238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pic>
        <p:nvPicPr>
          <p:cNvPr id="5" name="Grafik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62475" y="2614613"/>
            <a:ext cx="3067050" cy="17716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6149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609558" y="2070670"/>
            <a:ext cx="11106191" cy="4526148"/>
          </a:xfrm>
        </p:spPr>
        <p:txBody>
          <a:bodyPr/>
          <a:lstStyle/>
          <a:p>
            <a:r>
              <a:rPr lang="de-DE" sz="2000" dirty="0" smtClean="0">
                <a:solidFill>
                  <a:schemeClr val="accent1">
                    <a:lumMod val="75000"/>
                  </a:schemeClr>
                </a:solidFill>
              </a:rPr>
              <a:t>Zur </a:t>
            </a:r>
            <a:r>
              <a:rPr lang="de-DE" sz="2000" dirty="0">
                <a:solidFill>
                  <a:schemeClr val="accent1">
                    <a:lumMod val="75000"/>
                  </a:schemeClr>
                </a:solidFill>
              </a:rPr>
              <a:t>P</a:t>
            </a:r>
            <a:r>
              <a:rPr lang="de-DE" sz="2000" dirty="0" smtClean="0">
                <a:solidFill>
                  <a:schemeClr val="accent1">
                    <a:lumMod val="75000"/>
                  </a:schemeClr>
                </a:solidFill>
              </a:rPr>
              <a:t>flegeberatung zählen aber auch das Case Management oder auch das </a:t>
            </a:r>
            <a:r>
              <a:rPr lang="de-DE" sz="2000" u="sng" dirty="0" smtClean="0">
                <a:solidFill>
                  <a:schemeClr val="accent1">
                    <a:lumMod val="75000"/>
                  </a:schemeClr>
                </a:solidFill>
              </a:rPr>
              <a:t>Entlassungsmanagement</a:t>
            </a:r>
            <a:r>
              <a:rPr lang="de-DE" sz="2000" dirty="0" smtClean="0">
                <a:solidFill>
                  <a:schemeClr val="accent1">
                    <a:lumMod val="75000"/>
                  </a:schemeClr>
                </a:solidFill>
              </a:rPr>
              <a:t>, die Unterstützung beim Übergang vom Krankenhaus oder der Kurzzeitpflege in die ambulante Versorgung</a:t>
            </a:r>
            <a:r>
              <a:rPr lang="de-DE" sz="2000" dirty="0" smtClean="0">
                <a:solidFill>
                  <a:schemeClr val="accent1">
                    <a:lumMod val="75000"/>
                  </a:schemeClr>
                </a:solidFill>
              </a:rPr>
              <a:t>.</a:t>
            </a:r>
            <a:endParaRPr lang="de-DE" sz="2000" dirty="0" smtClean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de-DE" sz="2000" dirty="0" smtClean="0">
                <a:solidFill>
                  <a:schemeClr val="accent1">
                    <a:lumMod val="75000"/>
                  </a:schemeClr>
                </a:solidFill>
              </a:rPr>
              <a:t>Umgesetzt werden diese Beratungsleistungen </a:t>
            </a:r>
            <a:r>
              <a:rPr lang="de-DE" sz="2000" dirty="0" smtClean="0">
                <a:solidFill>
                  <a:schemeClr val="accent1">
                    <a:lumMod val="75000"/>
                  </a:schemeClr>
                </a:solidFill>
              </a:rPr>
              <a:t>von</a:t>
            </a:r>
          </a:p>
          <a:p>
            <a:r>
              <a:rPr lang="de-DE" sz="2000" dirty="0" smtClean="0">
                <a:solidFill>
                  <a:schemeClr val="accent1">
                    <a:lumMod val="75000"/>
                  </a:schemeClr>
                </a:solidFill>
              </a:rPr>
              <a:t>Pflegekassen</a:t>
            </a:r>
          </a:p>
          <a:p>
            <a:r>
              <a:rPr lang="de-DE" sz="2000" dirty="0" smtClean="0">
                <a:solidFill>
                  <a:schemeClr val="accent1">
                    <a:lumMod val="75000"/>
                  </a:schemeClr>
                </a:solidFill>
              </a:rPr>
              <a:t>Pflegestützpunkten</a:t>
            </a:r>
          </a:p>
          <a:p>
            <a:r>
              <a:rPr lang="de-DE" sz="2000" dirty="0" smtClean="0">
                <a:solidFill>
                  <a:schemeClr val="accent1">
                    <a:lumMod val="75000"/>
                  </a:schemeClr>
                </a:solidFill>
              </a:rPr>
              <a:t>freiberuflichen </a:t>
            </a:r>
            <a:r>
              <a:rPr lang="de-DE" sz="2000" dirty="0" err="1" smtClean="0">
                <a:solidFill>
                  <a:schemeClr val="accent1">
                    <a:lumMod val="75000"/>
                  </a:schemeClr>
                </a:solidFill>
              </a:rPr>
              <a:t>PflegeberaterInnen</a:t>
            </a:r>
            <a:endParaRPr lang="de-DE" sz="2000" dirty="0" smtClean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de-DE" sz="2000" dirty="0" smtClean="0">
                <a:solidFill>
                  <a:schemeClr val="accent1">
                    <a:lumMod val="75000"/>
                  </a:schemeClr>
                </a:solidFill>
              </a:rPr>
              <a:t>Krankenhäusern</a:t>
            </a:r>
          </a:p>
          <a:p>
            <a:r>
              <a:rPr lang="de-DE" sz="2000" dirty="0" smtClean="0">
                <a:solidFill>
                  <a:schemeClr val="accent1">
                    <a:lumMod val="75000"/>
                  </a:schemeClr>
                </a:solidFill>
              </a:rPr>
              <a:t>Sozialstationen </a:t>
            </a:r>
          </a:p>
          <a:p>
            <a:r>
              <a:rPr lang="de-DE" sz="2000" dirty="0" smtClean="0">
                <a:solidFill>
                  <a:schemeClr val="accent1">
                    <a:lumMod val="75000"/>
                  </a:schemeClr>
                </a:solidFill>
              </a:rPr>
              <a:t>ambulanten </a:t>
            </a:r>
            <a:r>
              <a:rPr lang="de-DE" sz="2000" dirty="0" smtClean="0">
                <a:solidFill>
                  <a:schemeClr val="accent1">
                    <a:lumMod val="75000"/>
                  </a:schemeClr>
                </a:solidFill>
              </a:rPr>
              <a:t>Pflegediensten und vielen anderen mehr.</a:t>
            </a:r>
          </a:p>
          <a:p>
            <a:endParaRPr lang="de-DE" sz="1600" dirty="0" smtClean="0"/>
          </a:p>
          <a:p>
            <a:r>
              <a:rPr lang="de-DE" sz="2400" dirty="0" smtClean="0"/>
              <a:t>                                                            </a:t>
            </a:r>
          </a:p>
          <a:p>
            <a:endParaRPr lang="de-DE" sz="2400" dirty="0" smtClean="0"/>
          </a:p>
          <a:p>
            <a:endParaRPr lang="de-DE" sz="2400" dirty="0" smtClean="0"/>
          </a:p>
        </p:txBody>
      </p:sp>
      <p:sp>
        <p:nvSpPr>
          <p:cNvPr id="4" name="Titel 1"/>
          <p:cNvSpPr txBox="1">
            <a:spLocks/>
          </p:cNvSpPr>
          <p:nvPr/>
        </p:nvSpPr>
        <p:spPr>
          <a:xfrm>
            <a:off x="742950" y="-152400"/>
            <a:ext cx="10610850" cy="1477963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de-DE" sz="4800" dirty="0" smtClean="0"/>
              <a:t>Warum Pflegeberatung so wertvoll und unverzichtbar ist</a:t>
            </a:r>
            <a:endParaRPr lang="de-DE" sz="4800" dirty="0"/>
          </a:p>
        </p:txBody>
      </p:sp>
    </p:spTree>
    <p:extLst>
      <p:ext uri="{BB962C8B-B14F-4D97-AF65-F5344CB8AC3E}">
        <p14:creationId xmlns:p14="http://schemas.microsoft.com/office/powerpoint/2010/main" val="360697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609558" y="2070670"/>
            <a:ext cx="11106191" cy="4526148"/>
          </a:xfrm>
        </p:spPr>
        <p:txBody>
          <a:bodyPr/>
          <a:lstStyle/>
          <a:p>
            <a:r>
              <a:rPr lang="de-DE" sz="2000" dirty="0" smtClean="0">
                <a:solidFill>
                  <a:schemeClr val="accent1">
                    <a:lumMod val="75000"/>
                  </a:schemeClr>
                </a:solidFill>
              </a:rPr>
              <a:t>Trotz dieses großen Angebots an Beratungs- und Unterstützungsleistungen fühlen sich viele </a:t>
            </a:r>
            <a:r>
              <a:rPr lang="de-DE" sz="2000" dirty="0" smtClean="0">
                <a:solidFill>
                  <a:schemeClr val="accent1">
                    <a:lumMod val="75000"/>
                  </a:schemeClr>
                </a:solidFill>
              </a:rPr>
              <a:t>Angehörige </a:t>
            </a:r>
            <a:r>
              <a:rPr lang="de-DE" sz="2000" dirty="0" smtClean="0">
                <a:solidFill>
                  <a:schemeClr val="accent1">
                    <a:lumMod val="75000"/>
                  </a:schemeClr>
                </a:solidFill>
              </a:rPr>
              <a:t>und die pflegebedürftigen Menschen oft überfordert und allein gelassen.</a:t>
            </a:r>
          </a:p>
          <a:p>
            <a:endParaRPr lang="de-DE" sz="20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algn="ctr"/>
            <a:r>
              <a:rPr lang="de-DE" sz="2000" dirty="0" smtClean="0">
                <a:solidFill>
                  <a:schemeClr val="accent1">
                    <a:lumMod val="75000"/>
                  </a:schemeClr>
                </a:solidFill>
              </a:rPr>
              <a:t>Viele Entlastungsleistungen werden aus Unwissenheit nicht in Anspruch genommen.</a:t>
            </a:r>
          </a:p>
          <a:p>
            <a:pPr algn="ctr"/>
            <a:endParaRPr lang="de-DE" sz="20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algn="ctr"/>
            <a:r>
              <a:rPr lang="de-DE" sz="2000" dirty="0" smtClean="0">
                <a:solidFill>
                  <a:srgbClr val="0070C0"/>
                </a:solidFill>
              </a:rPr>
              <a:t>Kompetente Pflegeberatung ist der Schlüssel für eine bessere</a:t>
            </a:r>
            <a:r>
              <a:rPr lang="de-DE" sz="2000" dirty="0">
                <a:solidFill>
                  <a:srgbClr val="0070C0"/>
                </a:solidFill>
              </a:rPr>
              <a:t> </a:t>
            </a:r>
            <a:r>
              <a:rPr lang="de-DE" sz="2000" dirty="0" smtClean="0">
                <a:solidFill>
                  <a:srgbClr val="0070C0"/>
                </a:solidFill>
              </a:rPr>
              <a:t>und leichtere Pflege in der Familie</a:t>
            </a:r>
          </a:p>
          <a:p>
            <a:pPr algn="ctr"/>
            <a:r>
              <a:rPr lang="de-DE" sz="2000" dirty="0" smtClean="0"/>
              <a:t>   </a:t>
            </a:r>
            <a:endParaRPr lang="de-DE" sz="2000" dirty="0">
              <a:solidFill>
                <a:srgbClr val="FF0000"/>
              </a:solidFill>
            </a:endParaRPr>
          </a:p>
          <a:p>
            <a:pPr algn="ctr"/>
            <a:r>
              <a:rPr lang="de-DE" sz="2000" dirty="0" smtClean="0">
                <a:solidFill>
                  <a:srgbClr val="FF0000"/>
                </a:solidFill>
              </a:rPr>
              <a:t>Nutzen Sie das kostenlose Angebot ihrer Pflege- und Krankenversicherung!                                                         </a:t>
            </a:r>
          </a:p>
          <a:p>
            <a:endParaRPr lang="de-DE" sz="2400" dirty="0" smtClean="0"/>
          </a:p>
          <a:p>
            <a:endParaRPr lang="de-DE" sz="2400" dirty="0" smtClean="0"/>
          </a:p>
        </p:txBody>
      </p:sp>
      <p:sp>
        <p:nvSpPr>
          <p:cNvPr id="4" name="Titel 1"/>
          <p:cNvSpPr txBox="1">
            <a:spLocks/>
          </p:cNvSpPr>
          <p:nvPr/>
        </p:nvSpPr>
        <p:spPr>
          <a:xfrm>
            <a:off x="838200" y="0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850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de-DE" dirty="0" smtClean="0"/>
              <a:t>Warum Pflegeberatung so wertvoll und unverzichtbar für die Ratsuchenden ist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991082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1"/>
          <p:cNvSpPr txBox="1">
            <a:spLocks/>
          </p:cNvSpPr>
          <p:nvPr/>
        </p:nvSpPr>
        <p:spPr>
          <a:xfrm>
            <a:off x="2481072" y="2000956"/>
            <a:ext cx="10515600" cy="223859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de-DE" dirty="0"/>
          </a:p>
        </p:txBody>
      </p:sp>
      <p:sp useBgFill="1">
        <p:nvSpPr>
          <p:cNvPr id="2" name="Rechteck 1"/>
          <p:cNvSpPr/>
          <p:nvPr/>
        </p:nvSpPr>
        <p:spPr>
          <a:xfrm>
            <a:off x="542544" y="1325563"/>
            <a:ext cx="11106912" cy="54476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de-DE" sz="2800" dirty="0" smtClean="0"/>
          </a:p>
          <a:p>
            <a:pPr algn="ctr"/>
            <a:r>
              <a:rPr lang="de-DE" sz="2800" dirty="0" smtClean="0"/>
              <a:t>Eine Pflegeberaterin…</a:t>
            </a:r>
          </a:p>
          <a:p>
            <a:pPr algn="ctr"/>
            <a:endParaRPr lang="de-DE" sz="2800" dirty="0" smtClean="0"/>
          </a:p>
          <a:p>
            <a:pPr lvl="1" algn="ctr"/>
            <a:r>
              <a:rPr lang="de-DE" sz="2400" dirty="0" smtClean="0">
                <a:solidFill>
                  <a:schemeClr val="accent1">
                    <a:lumMod val="75000"/>
                  </a:schemeClr>
                </a:solidFill>
              </a:rPr>
              <a:t>…hilft </a:t>
            </a:r>
            <a:r>
              <a:rPr lang="de-DE" sz="2400" dirty="0">
                <a:solidFill>
                  <a:schemeClr val="accent1">
                    <a:lumMod val="75000"/>
                  </a:schemeClr>
                </a:solidFill>
              </a:rPr>
              <a:t>Ihnen dabei, möglichst lange im eigenen Zuhause verbleiben zu </a:t>
            </a:r>
            <a:r>
              <a:rPr lang="de-DE" sz="2400" dirty="0" smtClean="0">
                <a:solidFill>
                  <a:schemeClr val="accent1">
                    <a:lumMod val="75000"/>
                  </a:schemeClr>
                </a:solidFill>
              </a:rPr>
              <a:t>können</a:t>
            </a:r>
          </a:p>
          <a:p>
            <a:pPr lvl="1" algn="ctr"/>
            <a:r>
              <a:rPr lang="de-DE" sz="2400" dirty="0">
                <a:solidFill>
                  <a:schemeClr val="accent1">
                    <a:lumMod val="75000"/>
                  </a:schemeClr>
                </a:solidFill>
              </a:rPr>
              <a:t/>
            </a:r>
            <a:br>
              <a:rPr lang="de-DE" sz="2400" dirty="0">
                <a:solidFill>
                  <a:schemeClr val="accent1">
                    <a:lumMod val="75000"/>
                  </a:schemeClr>
                </a:solidFill>
              </a:rPr>
            </a:br>
            <a:r>
              <a:rPr lang="de-DE" sz="2400" dirty="0" smtClean="0">
                <a:solidFill>
                  <a:schemeClr val="accent1">
                    <a:lumMod val="75000"/>
                  </a:schemeClr>
                </a:solidFill>
              </a:rPr>
              <a:t>…sorgt </a:t>
            </a:r>
            <a:r>
              <a:rPr lang="de-DE" sz="2400" dirty="0">
                <a:solidFill>
                  <a:schemeClr val="accent1">
                    <a:lumMod val="75000"/>
                  </a:schemeClr>
                </a:solidFill>
              </a:rPr>
              <a:t>für die Vernetzung aller pflegerischen, medizinischen und sozialen Leistungen</a:t>
            </a:r>
            <a:br>
              <a:rPr lang="de-DE" sz="2400" dirty="0">
                <a:solidFill>
                  <a:schemeClr val="accent1">
                    <a:lumMod val="75000"/>
                  </a:schemeClr>
                </a:solidFill>
              </a:rPr>
            </a:br>
            <a:r>
              <a:rPr lang="de-DE" sz="2400" dirty="0">
                <a:solidFill>
                  <a:schemeClr val="accent1">
                    <a:lumMod val="75000"/>
                  </a:schemeClr>
                </a:solidFill>
              </a:rPr>
              <a:t/>
            </a:r>
            <a:br>
              <a:rPr lang="de-DE" sz="2400" dirty="0">
                <a:solidFill>
                  <a:schemeClr val="accent1">
                    <a:lumMod val="75000"/>
                  </a:schemeClr>
                </a:solidFill>
              </a:rPr>
            </a:br>
            <a:r>
              <a:rPr lang="de-DE" sz="2400" dirty="0" smtClean="0">
                <a:solidFill>
                  <a:schemeClr val="accent1">
                    <a:lumMod val="75000"/>
                  </a:schemeClr>
                </a:solidFill>
              </a:rPr>
              <a:t>…ist Ansprechpartnerin </a:t>
            </a:r>
            <a:r>
              <a:rPr lang="de-DE" sz="2400" dirty="0">
                <a:solidFill>
                  <a:schemeClr val="accent1">
                    <a:lumMod val="75000"/>
                  </a:schemeClr>
                </a:solidFill>
              </a:rPr>
              <a:t>für Ihre Beschwerden</a:t>
            </a:r>
            <a:br>
              <a:rPr lang="de-DE" sz="2400" dirty="0">
                <a:solidFill>
                  <a:schemeClr val="accent1">
                    <a:lumMod val="75000"/>
                  </a:schemeClr>
                </a:solidFill>
              </a:rPr>
            </a:br>
            <a:r>
              <a:rPr lang="de-DE" sz="2400" dirty="0">
                <a:solidFill>
                  <a:schemeClr val="accent1">
                    <a:lumMod val="75000"/>
                  </a:schemeClr>
                </a:solidFill>
              </a:rPr>
              <a:t/>
            </a:r>
            <a:br>
              <a:rPr lang="de-DE" sz="2400" dirty="0">
                <a:solidFill>
                  <a:schemeClr val="accent1">
                    <a:lumMod val="75000"/>
                  </a:schemeClr>
                </a:solidFill>
              </a:rPr>
            </a:br>
            <a:r>
              <a:rPr lang="de-DE" sz="2400" dirty="0" smtClean="0">
                <a:solidFill>
                  <a:schemeClr val="accent1">
                    <a:lumMod val="75000"/>
                  </a:schemeClr>
                </a:solidFill>
              </a:rPr>
              <a:t>…ist </a:t>
            </a:r>
            <a:r>
              <a:rPr lang="de-DE" sz="2400" dirty="0">
                <a:solidFill>
                  <a:schemeClr val="accent1">
                    <a:lumMod val="75000"/>
                  </a:schemeClr>
                </a:solidFill>
              </a:rPr>
              <a:t>Ansprechpartnerin rund um das Thema </a:t>
            </a:r>
            <a:r>
              <a:rPr lang="de-DE" sz="2400" dirty="0" smtClean="0">
                <a:solidFill>
                  <a:schemeClr val="accent1">
                    <a:lumMod val="75000"/>
                  </a:schemeClr>
                </a:solidFill>
              </a:rPr>
              <a:t>Demenz</a:t>
            </a:r>
          </a:p>
          <a:p>
            <a:pPr algn="ctr"/>
            <a:endParaRPr lang="de-DE" sz="24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lvl="1" algn="ctr"/>
            <a:r>
              <a:rPr lang="de-DE" sz="2400" dirty="0" smtClean="0">
                <a:solidFill>
                  <a:schemeClr val="accent1">
                    <a:lumMod val="75000"/>
                  </a:schemeClr>
                </a:solidFill>
              </a:rPr>
              <a:t>…ist Ansprechpartnerin zu den verschiedensten Krankheiten und Prophylaxen</a:t>
            </a:r>
          </a:p>
          <a:p>
            <a:pPr algn="ctr"/>
            <a:endParaRPr lang="de-DE" sz="2400" dirty="0" smtClean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6" name="Titel 1"/>
          <p:cNvSpPr txBox="1">
            <a:spLocks/>
          </p:cNvSpPr>
          <p:nvPr/>
        </p:nvSpPr>
        <p:spPr>
          <a:xfrm>
            <a:off x="838200" y="0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de-DE" dirty="0" smtClean="0"/>
              <a:t>Aufgaben einer Pflegeberaterin</a:t>
            </a:r>
            <a:endParaRPr lang="de-DE" dirty="0"/>
          </a:p>
        </p:txBody>
      </p:sp>
      <p:pic>
        <p:nvPicPr>
          <p:cNvPr id="3" name="Grafi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156227" y="4049385"/>
            <a:ext cx="83024" cy="4571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369768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Untertitel 2"/>
          <p:cNvSpPr>
            <a:spLocks noGrp="1"/>
          </p:cNvSpPr>
          <p:nvPr>
            <p:ph type="subTitle" idx="4294967295"/>
          </p:nvPr>
        </p:nvSpPr>
        <p:spPr>
          <a:xfrm>
            <a:off x="569343" y="1955244"/>
            <a:ext cx="10714007" cy="4048740"/>
          </a:xfrm>
          <a:ln>
            <a:noFill/>
          </a:ln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de-DE" sz="3100" b="1" dirty="0" smtClean="0">
                <a:latin typeface="Arial" panose="020B0604020202020204" pitchFamily="34" charset="0"/>
                <a:cs typeface="Arial" panose="020B0604020202020204" pitchFamily="34" charset="0"/>
              </a:rPr>
              <a:t>In Deutschland gibt es einen Anspruch auf </a:t>
            </a:r>
            <a:r>
              <a:rPr lang="de-DE" sz="3100" b="1" u="sng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kostenlose</a:t>
            </a:r>
            <a:r>
              <a:rPr lang="de-DE" sz="31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professionelle</a:t>
            </a:r>
          </a:p>
          <a:p>
            <a:pPr marL="0" indent="0">
              <a:buNone/>
            </a:pPr>
            <a:r>
              <a:rPr lang="de-DE" sz="31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Beratung</a:t>
            </a:r>
            <a:r>
              <a:rPr lang="de-DE" sz="3100" b="1" dirty="0" smtClean="0">
                <a:latin typeface="Arial" panose="020B0604020202020204" pitchFamily="34" charset="0"/>
                <a:cs typeface="Arial" panose="020B0604020202020204" pitchFamily="34" charset="0"/>
              </a:rPr>
              <a:t>, verankert im Sozialgesetzbuch (SGB XI) Recht auf:</a:t>
            </a:r>
          </a:p>
          <a:p>
            <a:pPr marL="0" indent="0">
              <a:buNone/>
            </a:pPr>
            <a:endParaRPr lang="de-DE" sz="31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de-DE" sz="3100" dirty="0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Informationen- und Aufklärung</a:t>
            </a:r>
          </a:p>
          <a:p>
            <a:pPr marL="0" indent="0">
              <a:buNone/>
            </a:pPr>
            <a:endParaRPr lang="de-DE" sz="3100" dirty="0" smtClean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de-DE" sz="3100" dirty="0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Pflegeberatung nach §7a SGB XI</a:t>
            </a:r>
          </a:p>
          <a:p>
            <a:pPr marL="0" indent="0">
              <a:buNone/>
            </a:pPr>
            <a:endParaRPr lang="de-DE" sz="3100" dirty="0" smtClean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de-DE" sz="3100" dirty="0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Pflegekurse und individuelle häusliche Schulungen nach §45 SGB XI</a:t>
            </a:r>
          </a:p>
          <a:p>
            <a:pPr marL="0" indent="0">
              <a:buNone/>
            </a:pPr>
            <a:endParaRPr lang="de-DE" sz="3100" dirty="0" smtClean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de-DE" sz="3100" dirty="0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Wer Pflegegeld nach § 37 SGB XI bezieht ist verpflichtet, in festgelegten</a:t>
            </a:r>
          </a:p>
          <a:p>
            <a:pPr marL="0" indent="0">
              <a:buNone/>
            </a:pPr>
            <a:r>
              <a:rPr lang="de-DE" sz="31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3100" dirty="0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Zeitabständen Beratung zur Pflege in Anspruch zu nehmen.</a:t>
            </a:r>
          </a:p>
          <a:p>
            <a:pPr marL="457200" indent="-457200">
              <a:buFontTx/>
              <a:buChar char="-"/>
            </a:pPr>
            <a:endParaRPr lang="de-DE" sz="2800" dirty="0" smtClean="0"/>
          </a:p>
        </p:txBody>
      </p:sp>
      <p:sp>
        <p:nvSpPr>
          <p:cNvPr id="4" name="Titel 1"/>
          <p:cNvSpPr txBox="1">
            <a:spLocks/>
          </p:cNvSpPr>
          <p:nvPr/>
        </p:nvSpPr>
        <p:spPr>
          <a:xfrm>
            <a:off x="838200" y="0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de-DE" dirty="0" smtClean="0"/>
              <a:t>Beratung zur Pflege</a:t>
            </a:r>
            <a:endParaRPr lang="de-DE" dirty="0"/>
          </a:p>
        </p:txBody>
      </p:sp>
      <p:pic>
        <p:nvPicPr>
          <p:cNvPr id="5" name="Grafi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8400" y="3059332"/>
            <a:ext cx="2419349" cy="127747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460552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6975894" y="2208357"/>
            <a:ext cx="4231341" cy="4054416"/>
          </a:xfrm>
          <a:ln>
            <a:noFill/>
          </a:ln>
        </p:spPr>
        <p:txBody>
          <a:bodyPr>
            <a:normAutofit/>
          </a:bodyPr>
          <a:lstStyle/>
          <a:p>
            <a:r>
              <a:rPr lang="de-DE" sz="2800" dirty="0" smtClean="0"/>
              <a:t>40% der Menschen in Deutschland wissen von ihrem Anspruch auf eine qualifizierte Pflegeberatung </a:t>
            </a:r>
            <a:endParaRPr lang="de-DE" sz="2800" dirty="0"/>
          </a:p>
          <a:p>
            <a:endParaRPr lang="de-DE" sz="2800" dirty="0" smtClean="0"/>
          </a:p>
          <a:p>
            <a:r>
              <a:rPr lang="de-DE" sz="2800" b="1" dirty="0" smtClean="0">
                <a:solidFill>
                  <a:srgbClr val="FF0000"/>
                </a:solidFill>
              </a:rPr>
              <a:t>60% wissen </a:t>
            </a:r>
            <a:r>
              <a:rPr lang="de-DE" sz="2800" b="1" u="sng" dirty="0" smtClean="0">
                <a:solidFill>
                  <a:srgbClr val="FF0000"/>
                </a:solidFill>
              </a:rPr>
              <a:t>nichts</a:t>
            </a:r>
            <a:r>
              <a:rPr lang="de-DE" sz="2800" b="1" dirty="0" smtClean="0">
                <a:solidFill>
                  <a:srgbClr val="FF0000"/>
                </a:solidFill>
              </a:rPr>
              <a:t> von diesem Anspruch.</a:t>
            </a:r>
            <a:endParaRPr lang="de-DE" sz="2800" b="1" dirty="0">
              <a:solidFill>
                <a:srgbClr val="FF0000"/>
              </a:solidFill>
            </a:endParaRPr>
          </a:p>
        </p:txBody>
      </p:sp>
      <p:graphicFrame>
        <p:nvGraphicFramePr>
          <p:cNvPr id="8" name="Diagramm 7"/>
          <p:cNvGraphicFramePr/>
          <p:nvPr>
            <p:extLst>
              <p:ext uri="{D42A27DB-BD31-4B8C-83A1-F6EECF244321}">
                <p14:modId xmlns:p14="http://schemas.microsoft.com/office/powerpoint/2010/main" val="2927302752"/>
              </p:ext>
            </p:extLst>
          </p:nvPr>
        </p:nvGraphicFramePr>
        <p:xfrm>
          <a:off x="-866477" y="1099224"/>
          <a:ext cx="8664755" cy="58881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0" name="Titel 1"/>
          <p:cNvSpPr txBox="1">
            <a:spLocks/>
          </p:cNvSpPr>
          <p:nvPr/>
        </p:nvSpPr>
        <p:spPr>
          <a:xfrm>
            <a:off x="838200" y="0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de-DE" dirty="0" smtClean="0"/>
              <a:t>Unabhängige Pflegeberatung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305292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Inhaltsplatzhalter 4"/>
          <p:cNvSpPr>
            <a:spLocks noGrp="1"/>
          </p:cNvSpPr>
          <p:nvPr>
            <p:ph idx="1"/>
          </p:nvPr>
        </p:nvSpPr>
        <p:spPr>
          <a:xfrm>
            <a:off x="1803626" y="1771651"/>
            <a:ext cx="10217603" cy="1020664"/>
          </a:xfrm>
          <a:ln>
            <a:solidFill>
              <a:schemeClr val="accent1">
                <a:lumMod val="50000"/>
              </a:schemeClr>
            </a:solidFill>
          </a:ln>
        </p:spPr>
        <p:txBody>
          <a:bodyPr anchor="ctr"/>
          <a:lstStyle/>
          <a:p>
            <a:pPr algn="ctr"/>
            <a:r>
              <a:rPr lang="de-DE" sz="2000" dirty="0" smtClean="0">
                <a:solidFill>
                  <a:schemeClr val="accent1">
                    <a:lumMod val="50000"/>
                  </a:schemeClr>
                </a:solidFill>
              </a:rPr>
              <a:t>Ärzte, Krankenhäuser, Notfallpraxen, stationäre Reha- Einrichtungen, Rettungssanitäter, Feuerwehr, aufmerksame Angehörige und verantwortungsvolle Mitmenschen</a:t>
            </a:r>
            <a:endParaRPr lang="de-DE" sz="3200" b="1" dirty="0" smtClean="0"/>
          </a:p>
        </p:txBody>
      </p:sp>
      <p:sp>
        <p:nvSpPr>
          <p:cNvPr id="4" name="Titel 1"/>
          <p:cNvSpPr txBox="1">
            <a:spLocks/>
          </p:cNvSpPr>
          <p:nvPr/>
        </p:nvSpPr>
        <p:spPr>
          <a:xfrm>
            <a:off x="692603" y="0"/>
            <a:ext cx="11220450" cy="132556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de-DE" dirty="0" smtClean="0"/>
              <a:t>Ansprechpartner Instanzen</a:t>
            </a:r>
            <a:endParaRPr lang="de-DE" dirty="0"/>
          </a:p>
        </p:txBody>
      </p:sp>
      <p:sp>
        <p:nvSpPr>
          <p:cNvPr id="2" name="Textfeld 1"/>
          <p:cNvSpPr txBox="1"/>
          <p:nvPr/>
        </p:nvSpPr>
        <p:spPr>
          <a:xfrm>
            <a:off x="120422" y="1776652"/>
            <a:ext cx="1683203" cy="1015663"/>
          </a:xfrm>
          <a:prstGeom prst="rect">
            <a:avLst/>
          </a:prstGeom>
          <a:noFill/>
          <a:ln>
            <a:solidFill>
              <a:schemeClr val="accent1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endParaRPr lang="de-DE" sz="2000" b="1" dirty="0" smtClean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de-DE" sz="20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 Akut Fall</a:t>
            </a:r>
          </a:p>
          <a:p>
            <a:endParaRPr lang="de-DE" sz="2000" b="1" dirty="0" smtClean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feld 2"/>
          <p:cNvSpPr txBox="1"/>
          <p:nvPr/>
        </p:nvSpPr>
        <p:spPr>
          <a:xfrm>
            <a:off x="1803626" y="3627439"/>
            <a:ext cx="10217604" cy="1013469"/>
          </a:xfrm>
          <a:prstGeom prst="rect">
            <a:avLst/>
          </a:prstGeom>
          <a:noFill/>
          <a:ln>
            <a:solidFill>
              <a:schemeClr val="accent1">
                <a:lumMod val="50000"/>
              </a:schemeClr>
            </a:solidFill>
          </a:ln>
        </p:spPr>
        <p:txBody>
          <a:bodyPr vert="horz" wrap="square" lIns="0" tIns="0" rIns="0" bIns="0" anchor="ctr" anchorCtr="0" compatLnSpc="1">
            <a:noAutofit/>
          </a:bodyPr>
          <a:lstStyle>
            <a:lvl1pPr marR="0" lvl="0" indent="0" algn="ctr" defTabSz="829544" fontAlgn="auto" hangingPunct="0">
              <a:lnSpc>
                <a:spcPct val="100000"/>
              </a:lnSpc>
              <a:spcBef>
                <a:spcPts val="0"/>
              </a:spcBef>
              <a:spcAft>
                <a:spcPts val="1284"/>
              </a:spcAft>
              <a:buNone/>
              <a:tabLst/>
              <a:defRPr lang="de-DE" sz="2000" b="1" i="0" u="sng" strike="noStrike" cap="none" spc="0" baseline="0">
                <a:solidFill>
                  <a:schemeClr val="accent1">
                    <a:lumMod val="50000"/>
                  </a:schemeClr>
                </a:solidFill>
                <a:uFillTx/>
                <a:latin typeface="Arial" pitchFamily="18"/>
                <a:ea typeface="Microsoft YaHei" pitchFamily="2"/>
              </a:defRPr>
            </a:lvl1pPr>
            <a:lvl2pPr marL="622158" marR="0" lvl="1" indent="-207386" defTabSz="829544" fontAlgn="auto">
              <a:lnSpc>
                <a:spcPct val="90000"/>
              </a:lnSpc>
              <a:spcBef>
                <a:spcPts val="454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lang="de-DE" sz="2177" b="0" i="0" u="none" strike="noStrike" cap="none" spc="0" baseline="0">
                <a:solidFill>
                  <a:srgbClr val="000000"/>
                </a:solidFill>
                <a:uFillTx/>
                <a:latin typeface="Calibri"/>
              </a:defRPr>
            </a:lvl2pPr>
            <a:lvl3pPr marL="1036930" marR="0" lvl="2" indent="-207386" defTabSz="829544" fontAlgn="auto">
              <a:lnSpc>
                <a:spcPct val="90000"/>
              </a:lnSpc>
              <a:spcBef>
                <a:spcPts val="454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lang="de-DE" sz="1814" b="0" i="0" u="none" strike="noStrike" cap="none" spc="0" baseline="0">
                <a:solidFill>
                  <a:srgbClr val="000000"/>
                </a:solidFill>
                <a:uFillTx/>
                <a:latin typeface="Calibri"/>
              </a:defRPr>
            </a:lvl3pPr>
            <a:lvl4pPr marL="1451701" marR="0" lvl="3" indent="-207386" defTabSz="829544" fontAlgn="auto">
              <a:lnSpc>
                <a:spcPct val="90000"/>
              </a:lnSpc>
              <a:spcBef>
                <a:spcPts val="454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lang="de-DE" sz="1633" b="0" i="0" u="none" strike="noStrike" cap="none" spc="0" baseline="0">
                <a:solidFill>
                  <a:srgbClr val="000000"/>
                </a:solidFill>
                <a:uFillTx/>
                <a:latin typeface="Calibri"/>
              </a:defRPr>
            </a:lvl4pPr>
            <a:lvl5pPr marL="1866473" marR="0" lvl="4" indent="-207386" defTabSz="829544" fontAlgn="auto">
              <a:lnSpc>
                <a:spcPct val="90000"/>
              </a:lnSpc>
              <a:spcBef>
                <a:spcPts val="454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lang="de-DE" sz="1633" b="0" i="0" u="none" strike="noStrike" cap="none" spc="0" baseline="0">
                <a:solidFill>
                  <a:srgbClr val="000000"/>
                </a:solidFill>
                <a:uFillTx/>
                <a:latin typeface="Calibri"/>
              </a:defRPr>
            </a:lvl5pPr>
            <a:lvl6pPr marL="2281245" indent="-207386" defTabSz="829544">
              <a:lnSpc>
                <a:spcPct val="90000"/>
              </a:lnSpc>
              <a:spcBef>
                <a:spcPts val="454"/>
              </a:spcBef>
              <a:buFont typeface="Arial" panose="020B0604020202020204" pitchFamily="34" charset="0"/>
              <a:buChar char="•"/>
              <a:defRPr sz="1633"/>
            </a:lvl6pPr>
            <a:lvl7pPr marL="2696017" indent="-207386" defTabSz="829544">
              <a:lnSpc>
                <a:spcPct val="90000"/>
              </a:lnSpc>
              <a:spcBef>
                <a:spcPts val="454"/>
              </a:spcBef>
              <a:buFont typeface="Arial" panose="020B0604020202020204" pitchFamily="34" charset="0"/>
              <a:buChar char="•"/>
              <a:defRPr sz="1633"/>
            </a:lvl7pPr>
            <a:lvl8pPr marL="3110789" indent="-207386" defTabSz="829544">
              <a:lnSpc>
                <a:spcPct val="90000"/>
              </a:lnSpc>
              <a:spcBef>
                <a:spcPts val="454"/>
              </a:spcBef>
              <a:buFont typeface="Arial" panose="020B0604020202020204" pitchFamily="34" charset="0"/>
              <a:buChar char="•"/>
              <a:defRPr sz="1633"/>
            </a:lvl8pPr>
            <a:lvl9pPr marL="3525561" indent="-207386" defTabSz="829544">
              <a:lnSpc>
                <a:spcPct val="90000"/>
              </a:lnSpc>
              <a:spcBef>
                <a:spcPts val="454"/>
              </a:spcBef>
              <a:buFont typeface="Arial" panose="020B0604020202020204" pitchFamily="34" charset="0"/>
              <a:buChar char="•"/>
              <a:defRPr sz="1633"/>
            </a:lvl9pPr>
          </a:lstStyle>
          <a:p>
            <a:r>
              <a:rPr lang="de-DE" b="0" u="none" dirty="0"/>
              <a:t>Entlassungsmanagement im Krankenhaus und stationären Reha- Einrichtungen                (verpflichtend bei Einwilligung des Versicherten) durch Case - Manager oder Sozialdienst</a:t>
            </a:r>
          </a:p>
        </p:txBody>
      </p:sp>
      <p:sp>
        <p:nvSpPr>
          <p:cNvPr id="8" name="Textfeld 7"/>
          <p:cNvSpPr txBox="1"/>
          <p:nvPr/>
        </p:nvSpPr>
        <p:spPr>
          <a:xfrm>
            <a:off x="1803625" y="5319950"/>
            <a:ext cx="10217604" cy="1323439"/>
          </a:xfrm>
          <a:prstGeom prst="rect">
            <a:avLst/>
          </a:prstGeom>
          <a:noFill/>
          <a:ln>
            <a:solidFill>
              <a:schemeClr val="accent1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de-DE" sz="2000" dirty="0">
                <a:solidFill>
                  <a:schemeClr val="accent1">
                    <a:lumMod val="50000"/>
                  </a:schemeClr>
                </a:solidFill>
                <a:latin typeface="Arial" pitchFamily="18"/>
                <a:ea typeface="Microsoft YaHei" pitchFamily="2"/>
              </a:rPr>
              <a:t>Pflegeberater, sie informieren über Leistungen und unterstützen Sie bei allen </a:t>
            </a:r>
            <a:r>
              <a:rPr lang="de-DE" sz="2000" dirty="0" smtClean="0">
                <a:solidFill>
                  <a:schemeClr val="accent1">
                    <a:lumMod val="50000"/>
                  </a:schemeClr>
                </a:solidFill>
                <a:latin typeface="Arial" pitchFamily="18"/>
                <a:ea typeface="Microsoft YaHei" pitchFamily="2"/>
              </a:rPr>
              <a:t>Schritten.</a:t>
            </a:r>
          </a:p>
          <a:p>
            <a:pPr algn="ctr"/>
            <a:r>
              <a:rPr lang="de-DE" sz="2000" smtClean="0">
                <a:solidFill>
                  <a:schemeClr val="accent1">
                    <a:lumMod val="50000"/>
                  </a:schemeClr>
                </a:solidFill>
                <a:latin typeface="Arial" pitchFamily="18"/>
                <a:ea typeface="Microsoft YaHei" pitchFamily="2"/>
              </a:rPr>
              <a:t>Ambulante Pflegedienste</a:t>
            </a:r>
            <a:r>
              <a:rPr lang="de-DE" sz="2000" smtClean="0">
                <a:solidFill>
                  <a:schemeClr val="accent1">
                    <a:lumMod val="50000"/>
                  </a:schemeClr>
                </a:solidFill>
                <a:latin typeface="Arial" pitchFamily="18"/>
                <a:ea typeface="Microsoft YaHei" pitchFamily="2"/>
              </a:rPr>
              <a:t>.</a:t>
            </a:r>
            <a:endParaRPr lang="de-DE" sz="2000" dirty="0" smtClean="0">
              <a:solidFill>
                <a:schemeClr val="accent1">
                  <a:lumMod val="50000"/>
                </a:schemeClr>
              </a:solidFill>
              <a:latin typeface="Arial" pitchFamily="18"/>
              <a:ea typeface="Microsoft YaHei" pitchFamily="2"/>
            </a:endParaRPr>
          </a:p>
          <a:p>
            <a:pPr algn="ctr"/>
            <a:r>
              <a:rPr lang="de-DE" sz="2000" dirty="0">
                <a:solidFill>
                  <a:schemeClr val="accent1">
                    <a:lumMod val="50000"/>
                  </a:schemeClr>
                </a:solidFill>
                <a:latin typeface="Arial" pitchFamily="18"/>
                <a:ea typeface="Microsoft YaHei" pitchFamily="2"/>
              </a:rPr>
              <a:t>Der Hausarzt, er kann den weiteren Hilfebedarf einschätzen</a:t>
            </a:r>
            <a:r>
              <a:rPr lang="de-DE" sz="2000" dirty="0" smtClean="0">
                <a:solidFill>
                  <a:schemeClr val="accent1">
                    <a:lumMod val="50000"/>
                  </a:schemeClr>
                </a:solidFill>
              </a:rPr>
              <a:t>.</a:t>
            </a:r>
          </a:p>
          <a:p>
            <a:pPr algn="ctr"/>
            <a:endParaRPr lang="de-DE" sz="2000" dirty="0" smtClean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1" name="Textfeld 10"/>
          <p:cNvSpPr txBox="1"/>
          <p:nvPr/>
        </p:nvSpPr>
        <p:spPr>
          <a:xfrm>
            <a:off x="120422" y="3625245"/>
            <a:ext cx="1683203" cy="1015663"/>
          </a:xfrm>
          <a:prstGeom prst="rect">
            <a:avLst/>
          </a:prstGeom>
          <a:noFill/>
          <a:ln>
            <a:solidFill>
              <a:schemeClr val="accent1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endParaRPr lang="de-DE" sz="2000" b="1" dirty="0" smtClean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de-DE" sz="20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Stationär</a:t>
            </a:r>
          </a:p>
          <a:p>
            <a:endParaRPr lang="de-DE" sz="2000" b="1" dirty="0" smtClean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feld 11"/>
          <p:cNvSpPr txBox="1"/>
          <p:nvPr/>
        </p:nvSpPr>
        <p:spPr>
          <a:xfrm>
            <a:off x="120422" y="5473839"/>
            <a:ext cx="1683203" cy="1015663"/>
          </a:xfrm>
          <a:prstGeom prst="rect">
            <a:avLst/>
          </a:prstGeom>
          <a:noFill/>
          <a:ln>
            <a:solidFill>
              <a:schemeClr val="accent1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endParaRPr lang="de-DE" sz="2000" b="1" dirty="0" smtClean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de-DE" sz="20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Nachsorge</a:t>
            </a:r>
          </a:p>
          <a:p>
            <a:endParaRPr lang="de-DE" sz="2000" b="1" dirty="0" smtClean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8695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fik 4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8416" b="76238" l="4418" r="97189"/>
                    </a14:imgEffect>
                    <a14:imgEffect>
                      <a14:saturation sat="103000"/>
                    </a14:imgEffect>
                  </a14:imgLayer>
                </a14:imgProps>
              </a:ext>
            </a:extLst>
          </a:blip>
          <a:srcRect b="15239"/>
          <a:stretch/>
        </p:blipFill>
        <p:spPr>
          <a:xfrm>
            <a:off x="3042246" y="2465615"/>
            <a:ext cx="6107508" cy="4199639"/>
          </a:xfrm>
          <a:prstGeom prst="rect">
            <a:avLst/>
          </a:prstGeom>
        </p:spPr>
      </p:pic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524000" y="1502230"/>
            <a:ext cx="9791700" cy="2517320"/>
          </a:xfrm>
          <a:ln>
            <a:noFill/>
          </a:ln>
        </p:spPr>
        <p:txBody>
          <a:bodyPr>
            <a:normAutofit/>
          </a:bodyPr>
          <a:lstStyle/>
          <a:p>
            <a:r>
              <a:rPr lang="de-DE" sz="2800" dirty="0" smtClean="0"/>
              <a:t>Gute Beratung ist die Grundlage guter Pflege.</a:t>
            </a:r>
          </a:p>
          <a:p>
            <a:r>
              <a:rPr lang="de-DE" sz="2800" dirty="0" smtClean="0"/>
              <a:t>Beratung heißt, gemeinsam einen Plan für die bestmögliche Versorgung zu entwickeln und ihn umzusetzen.</a:t>
            </a:r>
          </a:p>
        </p:txBody>
      </p:sp>
    </p:spTree>
    <p:extLst>
      <p:ext uri="{BB962C8B-B14F-4D97-AF65-F5344CB8AC3E}">
        <p14:creationId xmlns:p14="http://schemas.microsoft.com/office/powerpoint/2010/main" val="382250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552450" y="1577974"/>
            <a:ext cx="10515600" cy="4994275"/>
          </a:xfrm>
          <a:noFill/>
        </p:spPr>
        <p:txBody>
          <a:bodyPr>
            <a:normAutofit fontScale="62500" lnSpcReduction="20000"/>
          </a:bodyPr>
          <a:lstStyle/>
          <a:p>
            <a:pPr>
              <a:lnSpc>
                <a:spcPct val="160000"/>
              </a:lnSpc>
              <a:buFont typeface="Wingdings" panose="05000000000000000000" pitchFamily="2" charset="2"/>
              <a:buChar char="Ø"/>
            </a:pPr>
            <a:r>
              <a:rPr lang="de-DE" sz="3200" dirty="0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Pflegeberatung verpflichtend für Pflegepersonen, die Pflegegeld beziehen</a:t>
            </a:r>
          </a:p>
          <a:p>
            <a:pPr>
              <a:lnSpc>
                <a:spcPct val="160000"/>
              </a:lnSpc>
              <a:buFont typeface="Wingdings" panose="05000000000000000000" pitchFamily="2" charset="2"/>
              <a:buChar char="Ø"/>
            </a:pPr>
            <a:r>
              <a:rPr lang="de-DE" sz="3200" dirty="0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Pflegeschulungen zu pflegerischen Themen und Handlungen</a:t>
            </a:r>
          </a:p>
          <a:p>
            <a:pPr>
              <a:lnSpc>
                <a:spcPct val="160000"/>
              </a:lnSpc>
              <a:buFont typeface="Wingdings" panose="05000000000000000000" pitchFamily="2" charset="2"/>
              <a:buChar char="Ø"/>
            </a:pPr>
            <a:r>
              <a:rPr lang="de-DE" sz="3200" dirty="0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Beratung zur Entlastung der Pflegepersonen</a:t>
            </a:r>
          </a:p>
          <a:p>
            <a:pPr>
              <a:lnSpc>
                <a:spcPct val="160000"/>
              </a:lnSpc>
              <a:buFont typeface="Wingdings" panose="05000000000000000000" pitchFamily="2" charset="2"/>
              <a:buChar char="Ø"/>
            </a:pPr>
            <a:r>
              <a:rPr lang="de-DE" sz="3200" dirty="0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Beratung zu den Leistungen der Pflegeversicherung und anderen                                       Kosten und Sozialleistungen</a:t>
            </a:r>
          </a:p>
          <a:p>
            <a:pPr>
              <a:lnSpc>
                <a:spcPct val="160000"/>
              </a:lnSpc>
              <a:buFont typeface="Wingdings" panose="05000000000000000000" pitchFamily="2" charset="2"/>
              <a:buChar char="Ø"/>
            </a:pPr>
            <a:r>
              <a:rPr lang="de-DE" sz="3200" dirty="0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Pflegekurse zu unterschiedlichen Themengebieten</a:t>
            </a:r>
          </a:p>
          <a:p>
            <a:pPr>
              <a:lnSpc>
                <a:spcPct val="160000"/>
              </a:lnSpc>
              <a:buFont typeface="Wingdings" panose="05000000000000000000" pitchFamily="2" charset="2"/>
              <a:buChar char="Ø"/>
            </a:pPr>
            <a:r>
              <a:rPr lang="de-DE" sz="3200" dirty="0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Case Management</a:t>
            </a:r>
          </a:p>
          <a:p>
            <a:pPr>
              <a:lnSpc>
                <a:spcPct val="160000"/>
              </a:lnSpc>
              <a:buFont typeface="Wingdings" panose="05000000000000000000" pitchFamily="2" charset="2"/>
              <a:buChar char="Ø"/>
            </a:pPr>
            <a:r>
              <a:rPr lang="de-DE" sz="3200" dirty="0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Vorbereitung auf den MDK- Besuch, Hilfe beim Widerspruch</a:t>
            </a:r>
          </a:p>
          <a:p>
            <a:pPr>
              <a:lnSpc>
                <a:spcPct val="160000"/>
              </a:lnSpc>
              <a:buFont typeface="Wingdings" panose="05000000000000000000" pitchFamily="2" charset="2"/>
              <a:buChar char="Ø"/>
            </a:pPr>
            <a:r>
              <a:rPr lang="de-DE" sz="3200" dirty="0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Unterstützung beim Ausfüllen von Anträgen etc.</a:t>
            </a:r>
          </a:p>
          <a:p>
            <a:endParaRPr lang="de-DE" dirty="0"/>
          </a:p>
        </p:txBody>
      </p:sp>
      <p:sp>
        <p:nvSpPr>
          <p:cNvPr id="5" name="Titel 1"/>
          <p:cNvSpPr txBox="1">
            <a:spLocks/>
          </p:cNvSpPr>
          <p:nvPr/>
        </p:nvSpPr>
        <p:spPr>
          <a:xfrm>
            <a:off x="838200" y="0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de-DE" dirty="0" smtClean="0"/>
              <a:t>Formen der Pflegeberatung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957718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1"/>
          <p:cNvSpPr txBox="1">
            <a:spLocks/>
          </p:cNvSpPr>
          <p:nvPr/>
        </p:nvSpPr>
        <p:spPr>
          <a:xfrm>
            <a:off x="838200" y="0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de-DE" dirty="0" smtClean="0"/>
              <a:t>10 Merkmale guter Beratung</a:t>
            </a:r>
            <a:endParaRPr lang="de-DE" dirty="0"/>
          </a:p>
        </p:txBody>
      </p:sp>
      <p:sp>
        <p:nvSpPr>
          <p:cNvPr id="5" name="Rechteck 4"/>
          <p:cNvSpPr/>
          <p:nvPr/>
        </p:nvSpPr>
        <p:spPr>
          <a:xfrm>
            <a:off x="954656" y="1759789"/>
            <a:ext cx="5257800" cy="785004"/>
          </a:xfrm>
          <a:prstGeom prst="rect">
            <a:avLst/>
          </a:prstGeom>
          <a:solidFill>
            <a:schemeClr val="bg1"/>
          </a:solidFill>
          <a:ln w="571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000" b="1" dirty="0" smtClean="0">
                <a:solidFill>
                  <a:schemeClr val="tx2"/>
                </a:solidFill>
              </a:rPr>
              <a:t>1. Qualifiziert</a:t>
            </a:r>
            <a:endParaRPr lang="de-DE" sz="2000" b="1" dirty="0">
              <a:solidFill>
                <a:schemeClr val="tx2"/>
              </a:solidFill>
            </a:endParaRPr>
          </a:p>
        </p:txBody>
      </p:sp>
      <p:sp>
        <p:nvSpPr>
          <p:cNvPr id="6" name="Rechteck 5"/>
          <p:cNvSpPr/>
          <p:nvPr/>
        </p:nvSpPr>
        <p:spPr>
          <a:xfrm>
            <a:off x="6096000" y="1759789"/>
            <a:ext cx="5257800" cy="785004"/>
          </a:xfrm>
          <a:prstGeom prst="rect">
            <a:avLst/>
          </a:prstGeom>
          <a:solidFill>
            <a:schemeClr val="bg1"/>
          </a:solidFill>
          <a:ln w="571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000" b="1" dirty="0" smtClean="0">
                <a:solidFill>
                  <a:schemeClr val="tx2"/>
                </a:solidFill>
              </a:rPr>
              <a:t>2. Flexibel</a:t>
            </a:r>
            <a:endParaRPr lang="de-DE" sz="2000" b="1" dirty="0">
              <a:solidFill>
                <a:schemeClr val="tx2"/>
              </a:solidFill>
            </a:endParaRPr>
          </a:p>
        </p:txBody>
      </p:sp>
      <p:sp>
        <p:nvSpPr>
          <p:cNvPr id="13" name="Rechteck 12"/>
          <p:cNvSpPr/>
          <p:nvPr/>
        </p:nvSpPr>
        <p:spPr>
          <a:xfrm>
            <a:off x="954656" y="2559740"/>
            <a:ext cx="5257800" cy="785004"/>
          </a:xfrm>
          <a:prstGeom prst="rect">
            <a:avLst/>
          </a:prstGeom>
          <a:solidFill>
            <a:schemeClr val="bg1"/>
          </a:solidFill>
          <a:ln w="571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000" b="1" dirty="0" smtClean="0">
                <a:solidFill>
                  <a:schemeClr val="tx2"/>
                </a:solidFill>
              </a:rPr>
              <a:t>3. Respektvoll</a:t>
            </a:r>
            <a:endParaRPr lang="de-DE" sz="2000" b="1" dirty="0">
              <a:solidFill>
                <a:schemeClr val="tx2"/>
              </a:solidFill>
            </a:endParaRPr>
          </a:p>
        </p:txBody>
      </p:sp>
      <p:sp>
        <p:nvSpPr>
          <p:cNvPr id="14" name="Rechteck 13"/>
          <p:cNvSpPr/>
          <p:nvPr/>
        </p:nvSpPr>
        <p:spPr>
          <a:xfrm>
            <a:off x="6096000" y="2559740"/>
            <a:ext cx="5257800" cy="785004"/>
          </a:xfrm>
          <a:prstGeom prst="rect">
            <a:avLst/>
          </a:prstGeom>
          <a:solidFill>
            <a:schemeClr val="bg1"/>
          </a:solidFill>
          <a:ln w="571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000" b="1" dirty="0" smtClean="0">
                <a:solidFill>
                  <a:schemeClr val="tx2"/>
                </a:solidFill>
              </a:rPr>
              <a:t>4. Individuell</a:t>
            </a:r>
            <a:endParaRPr lang="de-DE" sz="2000" b="1" dirty="0">
              <a:solidFill>
                <a:schemeClr val="tx2"/>
              </a:solidFill>
            </a:endParaRPr>
          </a:p>
        </p:txBody>
      </p:sp>
      <p:sp>
        <p:nvSpPr>
          <p:cNvPr id="15" name="Rechteck 14"/>
          <p:cNvSpPr/>
          <p:nvPr/>
        </p:nvSpPr>
        <p:spPr>
          <a:xfrm>
            <a:off x="954656" y="3344744"/>
            <a:ext cx="5257800" cy="785004"/>
          </a:xfrm>
          <a:prstGeom prst="rect">
            <a:avLst/>
          </a:prstGeom>
          <a:solidFill>
            <a:schemeClr val="bg1"/>
          </a:solidFill>
          <a:ln w="571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000" b="1" dirty="0" smtClean="0">
                <a:solidFill>
                  <a:schemeClr val="tx2"/>
                </a:solidFill>
              </a:rPr>
              <a:t>5. Ressourcenorientiert</a:t>
            </a:r>
            <a:endParaRPr lang="de-DE" sz="2000" b="1" dirty="0">
              <a:solidFill>
                <a:schemeClr val="tx2"/>
              </a:solidFill>
            </a:endParaRPr>
          </a:p>
        </p:txBody>
      </p:sp>
      <p:sp>
        <p:nvSpPr>
          <p:cNvPr id="16" name="Rechteck 15"/>
          <p:cNvSpPr/>
          <p:nvPr/>
        </p:nvSpPr>
        <p:spPr>
          <a:xfrm>
            <a:off x="6096000" y="3344744"/>
            <a:ext cx="5257800" cy="785004"/>
          </a:xfrm>
          <a:prstGeom prst="rect">
            <a:avLst/>
          </a:prstGeom>
          <a:solidFill>
            <a:schemeClr val="bg1"/>
          </a:solidFill>
          <a:ln w="571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000" b="1" dirty="0" smtClean="0">
                <a:solidFill>
                  <a:schemeClr val="tx2"/>
                </a:solidFill>
              </a:rPr>
              <a:t>6. Umfassend</a:t>
            </a:r>
            <a:endParaRPr lang="de-DE" sz="2000" b="1" dirty="0">
              <a:solidFill>
                <a:schemeClr val="tx2"/>
              </a:solidFill>
            </a:endParaRPr>
          </a:p>
        </p:txBody>
      </p:sp>
      <p:sp>
        <p:nvSpPr>
          <p:cNvPr id="17" name="Rechteck 16"/>
          <p:cNvSpPr/>
          <p:nvPr/>
        </p:nvSpPr>
        <p:spPr>
          <a:xfrm>
            <a:off x="954656" y="4129748"/>
            <a:ext cx="5257800" cy="785004"/>
          </a:xfrm>
          <a:prstGeom prst="rect">
            <a:avLst/>
          </a:prstGeom>
          <a:solidFill>
            <a:schemeClr val="bg1"/>
          </a:solidFill>
          <a:ln w="571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000" b="1" dirty="0" smtClean="0">
                <a:solidFill>
                  <a:schemeClr val="tx2"/>
                </a:solidFill>
              </a:rPr>
              <a:t>7. Lösungsorientiert</a:t>
            </a:r>
            <a:endParaRPr lang="de-DE" sz="2000" b="1" dirty="0">
              <a:solidFill>
                <a:schemeClr val="tx2"/>
              </a:solidFill>
            </a:endParaRPr>
          </a:p>
        </p:txBody>
      </p:sp>
      <p:sp>
        <p:nvSpPr>
          <p:cNvPr id="18" name="Rechteck 17"/>
          <p:cNvSpPr/>
          <p:nvPr/>
        </p:nvSpPr>
        <p:spPr>
          <a:xfrm>
            <a:off x="6096000" y="4129748"/>
            <a:ext cx="5257800" cy="785004"/>
          </a:xfrm>
          <a:prstGeom prst="rect">
            <a:avLst/>
          </a:prstGeom>
          <a:solidFill>
            <a:schemeClr val="bg1"/>
          </a:solidFill>
          <a:ln w="571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000" b="1" dirty="0" smtClean="0">
                <a:solidFill>
                  <a:schemeClr val="tx2"/>
                </a:solidFill>
              </a:rPr>
              <a:t>8. Begleitend</a:t>
            </a:r>
            <a:endParaRPr lang="de-DE" sz="2000" b="1" dirty="0">
              <a:solidFill>
                <a:schemeClr val="tx2"/>
              </a:solidFill>
            </a:endParaRPr>
          </a:p>
        </p:txBody>
      </p:sp>
      <p:sp>
        <p:nvSpPr>
          <p:cNvPr id="19" name="Rechteck 18"/>
          <p:cNvSpPr/>
          <p:nvPr/>
        </p:nvSpPr>
        <p:spPr>
          <a:xfrm>
            <a:off x="954656" y="4914752"/>
            <a:ext cx="5257800" cy="785004"/>
          </a:xfrm>
          <a:prstGeom prst="rect">
            <a:avLst/>
          </a:prstGeom>
          <a:solidFill>
            <a:schemeClr val="bg1"/>
          </a:solidFill>
          <a:ln w="571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000" b="1" dirty="0" smtClean="0">
                <a:solidFill>
                  <a:schemeClr val="tx2"/>
                </a:solidFill>
              </a:rPr>
              <a:t>9. Verbindlich</a:t>
            </a:r>
            <a:endParaRPr lang="de-DE" sz="2000" b="1" dirty="0">
              <a:solidFill>
                <a:schemeClr val="tx2"/>
              </a:solidFill>
            </a:endParaRPr>
          </a:p>
        </p:txBody>
      </p:sp>
      <p:sp>
        <p:nvSpPr>
          <p:cNvPr id="20" name="Rechteck 19"/>
          <p:cNvSpPr/>
          <p:nvPr/>
        </p:nvSpPr>
        <p:spPr>
          <a:xfrm>
            <a:off x="6096000" y="4914752"/>
            <a:ext cx="5257800" cy="785004"/>
          </a:xfrm>
          <a:prstGeom prst="rect">
            <a:avLst/>
          </a:prstGeom>
          <a:solidFill>
            <a:schemeClr val="bg1"/>
          </a:solidFill>
          <a:ln w="571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000" b="1" dirty="0" smtClean="0">
                <a:solidFill>
                  <a:schemeClr val="tx2"/>
                </a:solidFill>
              </a:rPr>
              <a:t>10. Nachvollziehbar</a:t>
            </a:r>
            <a:endParaRPr lang="de-DE" sz="2000" b="1" dirty="0">
              <a:solidFill>
                <a:schemeClr val="tx2"/>
              </a:solidFill>
            </a:endParaRPr>
          </a:p>
        </p:txBody>
      </p:sp>
      <p:sp>
        <p:nvSpPr>
          <p:cNvPr id="35" name="Textfeld 34"/>
          <p:cNvSpPr txBox="1"/>
          <p:nvPr/>
        </p:nvSpPr>
        <p:spPr>
          <a:xfrm>
            <a:off x="100641" y="6211669"/>
            <a:ext cx="1199071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 smtClean="0"/>
              <a:t>Quelle: Zentrum für Qualität in </a:t>
            </a:r>
            <a:r>
              <a:rPr lang="de-DE" dirty="0"/>
              <a:t>der Pflege, Stand 2017, https://www.zqp.de/produkt/einblick-beratung/?hilite=%27merkmale%27%2C%27zur%27%2C%27beratung%27</a:t>
            </a:r>
          </a:p>
        </p:txBody>
      </p:sp>
    </p:spTree>
    <p:extLst>
      <p:ext uri="{BB962C8B-B14F-4D97-AF65-F5344CB8AC3E}">
        <p14:creationId xmlns:p14="http://schemas.microsoft.com/office/powerpoint/2010/main" val="229797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1"/>
          <p:cNvSpPr txBox="1">
            <a:spLocks/>
          </p:cNvSpPr>
          <p:nvPr/>
        </p:nvSpPr>
        <p:spPr>
          <a:xfrm>
            <a:off x="993913" y="500333"/>
            <a:ext cx="10515600" cy="1259456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550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de-DE" dirty="0" smtClean="0">
                <a:solidFill>
                  <a:schemeClr val="accent1">
                    <a:lumMod val="50000"/>
                  </a:schemeClr>
                </a:solidFill>
              </a:rPr>
              <a:t>Vielen Dank für Ihre Aufmerksamkeit</a:t>
            </a:r>
          </a:p>
          <a:p>
            <a:endParaRPr lang="de-DE" dirty="0" smtClean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de-DE" dirty="0" smtClean="0">
                <a:solidFill>
                  <a:schemeClr val="accent1">
                    <a:lumMod val="50000"/>
                  </a:schemeClr>
                </a:solidFill>
              </a:rPr>
              <a:t>Haben Sie noch Fragen?</a:t>
            </a:r>
            <a:endParaRPr lang="de-DE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3" name="Grafik 2"/>
          <p:cNvPicPr>
            <a:picLocks noChangeAspect="1"/>
          </p:cNvPicPr>
          <p:nvPr/>
        </p:nvPicPr>
        <p:blipFill rotWithShape="1">
          <a:blip r:embed="rId2"/>
          <a:srcRect l="25373" t="50974" r="29152"/>
          <a:stretch/>
        </p:blipFill>
        <p:spPr>
          <a:xfrm>
            <a:off x="3581400" y="2787190"/>
            <a:ext cx="5340626" cy="2671073"/>
          </a:xfrm>
          <a:prstGeom prst="rect">
            <a:avLst/>
          </a:prstGeom>
        </p:spPr>
      </p:pic>
      <p:sp>
        <p:nvSpPr>
          <p:cNvPr id="5" name="Wolke 4"/>
          <p:cNvSpPr/>
          <p:nvPr/>
        </p:nvSpPr>
        <p:spPr>
          <a:xfrm>
            <a:off x="3257550" y="2698996"/>
            <a:ext cx="1371600" cy="1057693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" name="Textfeld 1"/>
          <p:cNvSpPr txBox="1"/>
          <p:nvPr/>
        </p:nvSpPr>
        <p:spPr>
          <a:xfrm>
            <a:off x="3771900" y="3110358"/>
            <a:ext cx="3429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3600" b="1" dirty="0" smtClean="0">
                <a:solidFill>
                  <a:schemeClr val="bg1"/>
                </a:solidFill>
              </a:rPr>
              <a:t>?</a:t>
            </a:r>
            <a:endParaRPr lang="de-DE" sz="36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5019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Standard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644</Words>
  <Application>Microsoft Office PowerPoint</Application>
  <PresentationFormat>Breitbild</PresentationFormat>
  <Paragraphs>151</Paragraphs>
  <Slides>16</Slides>
  <Notes>1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8</vt:i4>
      </vt:variant>
      <vt:variant>
        <vt:lpstr>Design</vt:lpstr>
      </vt:variant>
      <vt:variant>
        <vt:i4>2</vt:i4>
      </vt:variant>
      <vt:variant>
        <vt:lpstr>Folientitel</vt:lpstr>
      </vt:variant>
      <vt:variant>
        <vt:i4>16</vt:i4>
      </vt:variant>
    </vt:vector>
  </HeadingPairs>
  <TitlesOfParts>
    <vt:vector size="26" baseType="lpstr">
      <vt:lpstr>Microsoft YaHei</vt:lpstr>
      <vt:lpstr>Arial</vt:lpstr>
      <vt:lpstr>Calibri</vt:lpstr>
      <vt:lpstr>Calibri Light</vt:lpstr>
      <vt:lpstr>Lucida Sans Unicode</vt:lpstr>
      <vt:lpstr>Tahoma</vt:lpstr>
      <vt:lpstr>Times New Roman</vt:lpstr>
      <vt:lpstr>Wingdings</vt:lpstr>
      <vt:lpstr>Office Theme</vt:lpstr>
      <vt:lpstr>Standard</vt:lpstr>
      <vt:lpstr>PowerPoint-Präsentation</vt:lpstr>
      <vt:lpstr>PowerPoint-Präsentation</vt:lpstr>
      <vt:lpstr>Inhalt meiner Ausbildung zur Pflegeberaterin nach §7a SGB XI  nach Stunden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Rosi</dc:creator>
  <cp:lastModifiedBy>Rosi</cp:lastModifiedBy>
  <cp:revision>401</cp:revision>
  <cp:lastPrinted>2019-11-24T06:40:42Z</cp:lastPrinted>
  <dcterms:created xsi:type="dcterms:W3CDTF">2019-04-06T15:43:04Z</dcterms:created>
  <dcterms:modified xsi:type="dcterms:W3CDTF">2019-11-27T10:39:50Z</dcterms:modified>
</cp:coreProperties>
</file>